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8"/>
  </p:notesMasterIdLst>
  <p:sldIdLst>
    <p:sldId id="256" r:id="rId5"/>
    <p:sldId id="257" r:id="rId6"/>
    <p:sldId id="690" r:id="rId7"/>
    <p:sldId id="691" r:id="rId8"/>
    <p:sldId id="258" r:id="rId9"/>
    <p:sldId id="683" r:id="rId10"/>
    <p:sldId id="260" r:id="rId11"/>
    <p:sldId id="261" r:id="rId12"/>
    <p:sldId id="262" r:id="rId13"/>
    <p:sldId id="263" r:id="rId14"/>
    <p:sldId id="264" r:id="rId15"/>
    <p:sldId id="688" r:id="rId16"/>
    <p:sldId id="265" r:id="rId17"/>
    <p:sldId id="266" r:id="rId18"/>
    <p:sldId id="267" r:id="rId19"/>
    <p:sldId id="689" r:id="rId20"/>
    <p:sldId id="269" r:id="rId21"/>
    <p:sldId id="270" r:id="rId22"/>
    <p:sldId id="271" r:id="rId23"/>
    <p:sldId id="272" r:id="rId24"/>
    <p:sldId id="273" r:id="rId25"/>
    <p:sldId id="275" r:id="rId26"/>
    <p:sldId id="276" r:id="rId27"/>
    <p:sldId id="277" r:id="rId28"/>
    <p:sldId id="279" r:id="rId29"/>
    <p:sldId id="280" r:id="rId30"/>
    <p:sldId id="281" r:id="rId31"/>
    <p:sldId id="282" r:id="rId32"/>
    <p:sldId id="283" r:id="rId33"/>
    <p:sldId id="284" r:id="rId34"/>
    <p:sldId id="285" r:id="rId35"/>
    <p:sldId id="286" r:id="rId36"/>
    <p:sldId id="287" r:id="rId37"/>
  </p:sldIdLst>
  <p:sldSz cx="9144000" cy="5143500" type="screen16x9"/>
  <p:notesSz cx="6889750" cy="100218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rWN/xS/leYxwGttgjyaLSgIYpx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Arnott" initials="DA" lastIdx="4" clrIdx="0">
    <p:extLst>
      <p:ext uri="{19B8F6BF-5375-455C-9EA6-DF929625EA0E}">
        <p15:presenceInfo xmlns:p15="http://schemas.microsoft.com/office/powerpoint/2012/main" userId="S::Deborah.Arnott@ash.org.uk::b7bc778b-053c-450b-aacf-0b3a2429a670"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42"/>
    <p:restoredTop sz="94702"/>
  </p:normalViewPr>
  <p:slideViewPr>
    <p:cSldViewPr snapToGrid="0">
      <p:cViewPr varScale="1">
        <p:scale>
          <a:sx n="83" d="100"/>
          <a:sy n="83" d="100"/>
        </p:scale>
        <p:origin x="484"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ctionsh.sharepoint.com/Masters/Masters/Masters/Report%20masters/General%20policy/Opinion%20Research/Smokefree%20GB%20youth%20surveys/Youth%20Survey%202022/ASH%20Smokefree%20Youth%20Graph_Design%202022%20Complet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91039753960362"/>
          <c:y val="3.3670588623108377E-4"/>
          <c:w val="0.62263509005145745"/>
          <c:h val="0.81954225197970887"/>
        </c:manualLayout>
      </c:layout>
      <c:barChart>
        <c:barDir val="bar"/>
        <c:grouping val="clustered"/>
        <c:varyColors val="0"/>
        <c:ser>
          <c:idx val="0"/>
          <c:order val="0"/>
          <c:tx>
            <c:strRef>
              <c:f>'[Chart in Microsoft PowerPoint]Reasons'!$D$4</c:f>
              <c:strCache>
                <c:ptCount val="1"/>
                <c:pt idx="0">
                  <c:v>Never tobacco smoker </c:v>
                </c:pt>
              </c:strCache>
            </c:strRef>
          </c:tx>
          <c:spPr>
            <a:solidFill>
              <a:srgbClr val="F7971D"/>
            </a:solidFill>
            <a:ln>
              <a:solidFill>
                <a:schemeClr val="tx1"/>
              </a:solidFill>
            </a:ln>
            <a:effectLst/>
          </c:spPr>
          <c:invertIfNegative val="0"/>
          <c:dLbls>
            <c:delete val="1"/>
          </c:dLbls>
          <c:errBars>
            <c:errBarType val="both"/>
            <c:errValType val="cust"/>
            <c:noEndCap val="0"/>
            <c:plus>
              <c:numRef>
                <c:f>'[Chart in Microsoft PowerPoint]Reasons'!$D$18:$D$26</c:f>
                <c:numCache>
                  <c:formatCode>General</c:formatCode>
                  <c:ptCount val="9"/>
                </c:numCache>
              </c:numRef>
            </c:plus>
            <c:minus>
              <c:numRef>
                <c:f>'[Chart in Microsoft PowerPoint]Reasons'!$D$18:$D$26</c:f>
                <c:numCache>
                  <c:formatCode>General</c:formatCode>
                  <c:ptCount val="9"/>
                </c:numCache>
              </c:numRef>
            </c:minus>
            <c:spPr>
              <a:noFill/>
              <a:ln w="9525" cap="flat" cmpd="sng" algn="ctr">
                <a:solidFill>
                  <a:schemeClr val="tx1">
                    <a:lumMod val="65000"/>
                    <a:lumOff val="35000"/>
                  </a:schemeClr>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PowerPoint]Reasons'!$D$5:$D$13</c:f>
              <c:numCache>
                <c:formatCode>0.0%</c:formatCode>
                <c:ptCount val="9"/>
                <c:pt idx="0">
                  <c:v>0.65410000000000001</c:v>
                </c:pt>
                <c:pt idx="1">
                  <c:v>0.1027</c:v>
                </c:pt>
                <c:pt idx="2">
                  <c:v>0.11</c:v>
                </c:pt>
                <c:pt idx="3">
                  <c:v>1.7500000000000002E-2</c:v>
                </c:pt>
                <c:pt idx="4">
                  <c:v>5.8999999999999999E-3</c:v>
                </c:pt>
              </c:numCache>
            </c:numRef>
          </c:val>
          <c:extLst>
            <c:ext xmlns:c16="http://schemas.microsoft.com/office/drawing/2014/chart" uri="{C3380CC4-5D6E-409C-BE32-E72D297353CC}">
              <c16:uniqueId val="{00000000-B7BD-AF42-A4E7-42FEBB1691D4}"/>
            </c:ext>
          </c:extLst>
        </c:ser>
        <c:ser>
          <c:idx val="1"/>
          <c:order val="1"/>
          <c:tx>
            <c:strRef>
              <c:f>'[Chart in Microsoft PowerPoint]Reasons'!$E$4</c:f>
              <c:strCache>
                <c:ptCount val="1"/>
                <c:pt idx="0">
                  <c:v>Former tobacco smoker </c:v>
                </c:pt>
              </c:strCache>
            </c:strRef>
          </c:tx>
          <c:spPr>
            <a:solidFill>
              <a:schemeClr val="bg1"/>
            </a:solidFill>
            <a:ln>
              <a:solidFill>
                <a:schemeClr val="tx1"/>
              </a:solidFill>
            </a:ln>
            <a:effectLst/>
          </c:spPr>
          <c:invertIfNegative val="0"/>
          <c:dLbls>
            <c:delete val="1"/>
          </c:dLbls>
          <c:errBars>
            <c:errBarType val="both"/>
            <c:errValType val="cust"/>
            <c:noEndCap val="0"/>
            <c:plus>
              <c:numRef>
                <c:f>'[Chart in Microsoft PowerPoint]Reasons'!$E$18:$E$26</c:f>
                <c:numCache>
                  <c:formatCode>General</c:formatCode>
                  <c:ptCount val="9"/>
                </c:numCache>
              </c:numRef>
            </c:plus>
            <c:minus>
              <c:numRef>
                <c:f>'[Chart in Microsoft PowerPoint]Reasons'!$E$18:$E$26</c:f>
                <c:numCache>
                  <c:formatCode>General</c:formatCode>
                  <c:ptCount val="9"/>
                </c:numCache>
              </c:numRef>
            </c:minus>
            <c:spPr>
              <a:noFill/>
              <a:ln w="9525" cap="flat" cmpd="sng" algn="ctr">
                <a:solidFill>
                  <a:schemeClr val="tx1">
                    <a:lumMod val="65000"/>
                    <a:lumOff val="35000"/>
                  </a:schemeClr>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PowerPoint]Reasons'!$E$5:$E$13</c:f>
              <c:numCache>
                <c:formatCode>0.0%</c:formatCode>
                <c:ptCount val="9"/>
                <c:pt idx="0">
                  <c:v>0.16439999999999999</c:v>
                </c:pt>
                <c:pt idx="1">
                  <c:v>0.23469999999999999</c:v>
                </c:pt>
                <c:pt idx="2">
                  <c:v>0.11459999999999999</c:v>
                </c:pt>
                <c:pt idx="3">
                  <c:v>0.1245</c:v>
                </c:pt>
                <c:pt idx="4">
                  <c:v>6.1699999999999998E-2</c:v>
                </c:pt>
              </c:numCache>
            </c:numRef>
          </c:val>
          <c:extLst>
            <c:ext xmlns:c16="http://schemas.microsoft.com/office/drawing/2014/chart" uri="{C3380CC4-5D6E-409C-BE32-E72D297353CC}">
              <c16:uniqueId val="{00000001-B7BD-AF42-A4E7-42FEBB1691D4}"/>
            </c:ext>
          </c:extLst>
        </c:ser>
        <c:ser>
          <c:idx val="2"/>
          <c:order val="2"/>
          <c:tx>
            <c:strRef>
              <c:f>'[Chart in Microsoft PowerPoint]Reasons'!$F$4</c:f>
              <c:strCache>
                <c:ptCount val="1"/>
                <c:pt idx="0">
                  <c:v>Current tobacco smoker</c:v>
                </c:pt>
              </c:strCache>
            </c:strRef>
          </c:tx>
          <c:spPr>
            <a:solidFill>
              <a:schemeClr val="tx1"/>
            </a:solidFill>
            <a:ln>
              <a:solidFill>
                <a:schemeClr val="tx1"/>
              </a:solidFill>
            </a:ln>
            <a:effectLst/>
          </c:spPr>
          <c:invertIfNegative val="0"/>
          <c:dLbls>
            <c:delete val="1"/>
          </c:dLbls>
          <c:errBars>
            <c:errBarType val="both"/>
            <c:errValType val="cust"/>
            <c:noEndCap val="0"/>
            <c:plus>
              <c:numRef>
                <c:f>'[Chart in Microsoft PowerPoint]Reasons'!$F$18:$F$26</c:f>
                <c:numCache>
                  <c:formatCode>General</c:formatCode>
                  <c:ptCount val="9"/>
                </c:numCache>
              </c:numRef>
            </c:plus>
            <c:minus>
              <c:numRef>
                <c:f>'[Chart in Microsoft PowerPoint]Reasons'!$F$18:$F$26</c:f>
                <c:numCache>
                  <c:formatCode>General</c:formatCode>
                  <c:ptCount val="9"/>
                </c:numCache>
              </c:numRef>
            </c:minus>
            <c:spPr>
              <a:noFill/>
              <a:ln w="9525" cap="flat" cmpd="sng" algn="ctr">
                <a:solidFill>
                  <a:schemeClr val="accent2"/>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PowerPoint]Reasons'!$F$5:$F$13</c:f>
              <c:numCache>
                <c:formatCode>0.0%</c:formatCode>
                <c:ptCount val="9"/>
                <c:pt idx="0">
                  <c:v>0.1515</c:v>
                </c:pt>
                <c:pt idx="1">
                  <c:v>0.20780000000000001</c:v>
                </c:pt>
                <c:pt idx="2">
                  <c:v>6.8000000000000005E-2</c:v>
                </c:pt>
                <c:pt idx="3">
                  <c:v>9.35E-2</c:v>
                </c:pt>
                <c:pt idx="4">
                  <c:v>0.1071</c:v>
                </c:pt>
              </c:numCache>
            </c:numRef>
          </c:val>
          <c:extLst>
            <c:ext xmlns:c16="http://schemas.microsoft.com/office/drawing/2014/chart" uri="{C3380CC4-5D6E-409C-BE32-E72D297353CC}">
              <c16:uniqueId val="{00000002-B7BD-AF42-A4E7-42FEBB1691D4}"/>
            </c:ext>
          </c:extLst>
        </c:ser>
        <c:dLbls>
          <c:dLblPos val="outEnd"/>
          <c:showLegendKey val="0"/>
          <c:showVal val="1"/>
          <c:showCatName val="0"/>
          <c:showSerName val="0"/>
          <c:showPercent val="0"/>
          <c:showBubbleSize val="0"/>
        </c:dLbls>
        <c:gapWidth val="150"/>
        <c:axId val="1086983856"/>
        <c:axId val="1220612352"/>
      </c:barChart>
      <c:catAx>
        <c:axId val="10869838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20612352"/>
        <c:crosses val="autoZero"/>
        <c:auto val="0"/>
        <c:lblAlgn val="ctr"/>
        <c:lblOffset val="50"/>
        <c:noMultiLvlLbl val="0"/>
      </c:catAx>
      <c:valAx>
        <c:axId val="1220612352"/>
        <c:scaling>
          <c:orientation val="minMax"/>
          <c:max val="0.8"/>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6983856"/>
        <c:crosses val="autoZero"/>
        <c:crossBetween val="between"/>
      </c:valAx>
      <c:spPr>
        <a:noFill/>
        <a:ln>
          <a:noFill/>
        </a:ln>
        <a:effectLst/>
      </c:spPr>
    </c:plotArea>
    <c:legend>
      <c:legendPos val="b"/>
      <c:layout>
        <c:manualLayout>
          <c:xMode val="edge"/>
          <c:yMode val="edge"/>
          <c:x val="6.6371017094365797E-2"/>
          <c:y val="0.90544715954443455"/>
          <c:w val="0.91166951281348896"/>
          <c:h val="9.45528404555654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bg1">
          <a:lumMod val="85000"/>
        </a:schemeClr>
      </a:solidFill>
      <a:round/>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Cigarette Source</c:v>
                </c:pt>
              </c:strCache>
            </c:strRef>
          </c:tx>
          <c:spPr>
            <a:solidFill>
              <a:schemeClr val="accent1"/>
            </a:solidFill>
            <a:ln>
              <a:noFill/>
            </a:ln>
            <a:effectLst/>
          </c:spPr>
          <c:invertIfNegative val="0"/>
          <c:cat>
            <c:strRef>
              <c:f>Sheet1!$A$2:$A$6</c:f>
              <c:strCache>
                <c:ptCount val="5"/>
                <c:pt idx="0">
                  <c:v>Shops</c:v>
                </c:pt>
                <c:pt idx="1">
                  <c:v>Street markets</c:v>
                </c:pt>
                <c:pt idx="2">
                  <c:v>Given</c:v>
                </c:pt>
                <c:pt idx="3">
                  <c:v>The internet</c:v>
                </c:pt>
                <c:pt idx="4">
                  <c:v>Purchased from friends or other informal source</c:v>
                </c:pt>
              </c:strCache>
            </c:strRef>
          </c:cat>
          <c:val>
            <c:numRef>
              <c:f>Sheet1!$B$2:$B$6</c:f>
              <c:numCache>
                <c:formatCode>General</c:formatCode>
                <c:ptCount val="5"/>
                <c:pt idx="0">
                  <c:v>51.9</c:v>
                </c:pt>
                <c:pt idx="1">
                  <c:v>10.9</c:v>
                </c:pt>
                <c:pt idx="2">
                  <c:v>39.299999999999997</c:v>
                </c:pt>
                <c:pt idx="3">
                  <c:v>4</c:v>
                </c:pt>
                <c:pt idx="4">
                  <c:v>21.6</c:v>
                </c:pt>
              </c:numCache>
            </c:numRef>
          </c:val>
          <c:extLst>
            <c:ext xmlns:c16="http://schemas.microsoft.com/office/drawing/2014/chart" uri="{C3380CC4-5D6E-409C-BE32-E72D297353CC}">
              <c16:uniqueId val="{00000000-E645-7A40-8BE3-71E080E87DBF}"/>
            </c:ext>
          </c:extLst>
        </c:ser>
        <c:ser>
          <c:idx val="1"/>
          <c:order val="1"/>
          <c:tx>
            <c:strRef>
              <c:f>Sheet1!$C$1</c:f>
              <c:strCache>
                <c:ptCount val="1"/>
                <c:pt idx="0">
                  <c:v>E-cigarette Source</c:v>
                </c:pt>
              </c:strCache>
            </c:strRef>
          </c:tx>
          <c:spPr>
            <a:solidFill>
              <a:schemeClr val="accent2"/>
            </a:solidFill>
            <a:ln>
              <a:noFill/>
            </a:ln>
            <a:effectLst/>
          </c:spPr>
          <c:invertIfNegative val="0"/>
          <c:cat>
            <c:strRef>
              <c:f>Sheet1!$A$2:$A$6</c:f>
              <c:strCache>
                <c:ptCount val="5"/>
                <c:pt idx="0">
                  <c:v>Shops</c:v>
                </c:pt>
                <c:pt idx="1">
                  <c:v>Street markets</c:v>
                </c:pt>
                <c:pt idx="2">
                  <c:v>Given</c:v>
                </c:pt>
                <c:pt idx="3">
                  <c:v>The internet</c:v>
                </c:pt>
                <c:pt idx="4">
                  <c:v>Purchased from friends or other informal source</c:v>
                </c:pt>
              </c:strCache>
            </c:strRef>
          </c:cat>
          <c:val>
            <c:numRef>
              <c:f>Sheet1!$C$2:$C$6</c:f>
              <c:numCache>
                <c:formatCode>General</c:formatCode>
                <c:ptCount val="5"/>
                <c:pt idx="0">
                  <c:v>46.5</c:v>
                </c:pt>
                <c:pt idx="1">
                  <c:v>6.5</c:v>
                </c:pt>
                <c:pt idx="2">
                  <c:v>43</c:v>
                </c:pt>
                <c:pt idx="3">
                  <c:v>10</c:v>
                </c:pt>
                <c:pt idx="4">
                  <c:v>17.8</c:v>
                </c:pt>
              </c:numCache>
            </c:numRef>
          </c:val>
          <c:extLst>
            <c:ext xmlns:c16="http://schemas.microsoft.com/office/drawing/2014/chart" uri="{C3380CC4-5D6E-409C-BE32-E72D297353CC}">
              <c16:uniqueId val="{00000001-E645-7A40-8BE3-71E080E87DBF}"/>
            </c:ext>
          </c:extLst>
        </c:ser>
        <c:dLbls>
          <c:showLegendKey val="0"/>
          <c:showVal val="0"/>
          <c:showCatName val="0"/>
          <c:showSerName val="0"/>
          <c:showPercent val="0"/>
          <c:showBubbleSize val="0"/>
        </c:dLbls>
        <c:gapWidth val="182"/>
        <c:axId val="698099288"/>
        <c:axId val="698096664"/>
      </c:barChart>
      <c:catAx>
        <c:axId val="698099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8096664"/>
        <c:crosses val="autoZero"/>
        <c:auto val="1"/>
        <c:lblAlgn val="ctr"/>
        <c:lblOffset val="100"/>
        <c:noMultiLvlLbl val="0"/>
      </c:catAx>
      <c:valAx>
        <c:axId val="698096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099288"/>
        <c:crosses val="autoZero"/>
        <c:crossBetween val="between"/>
      </c:valAx>
      <c:spPr>
        <a:noFill/>
        <a:ln>
          <a:noFill/>
        </a:ln>
        <a:effectLst/>
      </c:spPr>
    </c:plotArea>
    <c:legend>
      <c:legendPos val="b"/>
      <c:layout>
        <c:manualLayout>
          <c:xMode val="edge"/>
          <c:yMode val="edge"/>
          <c:x val="0.28807621269563527"/>
          <c:y val="0.87917882485303256"/>
          <c:w val="0.46860066102848247"/>
          <c:h val="9.5753654035311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cat>
            <c:strRef>
              <c:f>'Fig9 Promotion of vapes'!$B$7:$B$13</c:f>
              <c:strCache>
                <c:ptCount val="7"/>
                <c:pt idx="0">
                  <c:v>TikTok</c:v>
                </c:pt>
                <c:pt idx="1">
                  <c:v>Instagram</c:v>
                </c:pt>
                <c:pt idx="2">
                  <c:v>Snapchat</c:v>
                </c:pt>
                <c:pt idx="3">
                  <c:v>Facebook</c:v>
                </c:pt>
                <c:pt idx="4">
                  <c:v>Twitter</c:v>
                </c:pt>
                <c:pt idx="5">
                  <c:v>Somewhere else</c:v>
                </c:pt>
                <c:pt idx="6">
                  <c:v>Don't remember</c:v>
                </c:pt>
              </c:strCache>
            </c:strRef>
          </c:cat>
          <c:val>
            <c:numRef>
              <c:f>'Fig9 Promotion of vapes'!$C$7:$C$13</c:f>
              <c:numCache>
                <c:formatCode>0.0%</c:formatCode>
                <c:ptCount val="7"/>
                <c:pt idx="0">
                  <c:v>0.4541</c:v>
                </c:pt>
                <c:pt idx="1">
                  <c:v>0.3115</c:v>
                </c:pt>
                <c:pt idx="2">
                  <c:v>0.2198</c:v>
                </c:pt>
                <c:pt idx="3">
                  <c:v>0.15440000000000001</c:v>
                </c:pt>
                <c:pt idx="4">
                  <c:v>0.1249</c:v>
                </c:pt>
                <c:pt idx="5">
                  <c:v>6.2899999999999998E-2</c:v>
                </c:pt>
                <c:pt idx="6">
                  <c:v>0.27389999999999998</c:v>
                </c:pt>
              </c:numCache>
            </c:numRef>
          </c:val>
          <c:extLst>
            <c:ext xmlns:c16="http://schemas.microsoft.com/office/drawing/2014/chart" uri="{C3380CC4-5D6E-409C-BE32-E72D297353CC}">
              <c16:uniqueId val="{00000000-FAC4-BB40-99E8-E7B800052458}"/>
            </c:ext>
          </c:extLst>
        </c:ser>
        <c:dLbls>
          <c:showLegendKey val="0"/>
          <c:showVal val="0"/>
          <c:showCatName val="0"/>
          <c:showSerName val="0"/>
          <c:showPercent val="0"/>
          <c:showBubbleSize val="0"/>
        </c:dLbls>
        <c:gapWidth val="219"/>
        <c:overlap val="-27"/>
        <c:axId val="1536044223"/>
        <c:axId val="1536055039"/>
      </c:barChart>
      <c:catAx>
        <c:axId val="1536044223"/>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55039"/>
        <c:crosses val="autoZero"/>
        <c:auto val="1"/>
        <c:lblAlgn val="ctr"/>
        <c:lblOffset val="100"/>
        <c:noMultiLvlLbl val="0"/>
      </c:catAx>
      <c:valAx>
        <c:axId val="1536055039"/>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44223"/>
        <c:crosses val="autoZero"/>
        <c:crossBetween val="between"/>
        <c:majorUnit val="0.1"/>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5558" cy="501095"/>
          </a:xfrm>
          <a:prstGeom prst="rect">
            <a:avLst/>
          </a:prstGeom>
          <a:noFill/>
          <a:ln>
            <a:noFill/>
          </a:ln>
        </p:spPr>
        <p:txBody>
          <a:bodyPr spcFirstLastPara="1" wrap="square" lIns="92449" tIns="46212" rIns="92449" bIns="4621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8" y="0"/>
            <a:ext cx="2985558" cy="501095"/>
          </a:xfrm>
          <a:prstGeom prst="rect">
            <a:avLst/>
          </a:prstGeom>
          <a:noFill/>
          <a:ln>
            <a:noFill/>
          </a:ln>
        </p:spPr>
        <p:txBody>
          <a:bodyPr spcFirstLastPara="1" wrap="square" lIns="92449" tIns="46212" rIns="92449" bIns="4621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9054"/>
            <a:ext cx="2985558" cy="501095"/>
          </a:xfrm>
          <a:prstGeom prst="rect">
            <a:avLst/>
          </a:prstGeom>
          <a:noFill/>
          <a:ln>
            <a:noFill/>
          </a:ln>
        </p:spPr>
        <p:txBody>
          <a:bodyPr spcFirstLastPara="1" wrap="square" lIns="92449" tIns="46212" rIns="92449" bIns="4621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sz="1200" smtClean="0">
                <a:solidFill>
                  <a:schemeClr val="dk1"/>
                </a:solidFill>
                <a:latin typeface="Calibri"/>
                <a:ea typeface="Calibri"/>
                <a:cs typeface="Calibri"/>
                <a:sym typeface="Calibri"/>
              </a:rPr>
              <a:pPr algn="r"/>
              <a:t>‹#›</a:t>
            </a:fld>
            <a:endParaRPr lang="en-GB"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p>
            <a:pPr marL="0" indent="0">
              <a:spcBef>
                <a:spcPts val="228"/>
              </a:spcBef>
            </a:pPr>
            <a:endParaRPr dirty="0"/>
          </a:p>
        </p:txBody>
      </p:sp>
      <p:sp>
        <p:nvSpPr>
          <p:cNvPr id="78" name="Google Shape;78;p1:notes"/>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34" name="Google Shape;134;p1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0" name="Google Shape;140;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6" name="Google Shape;146;p1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0" name="Google Shape;140;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58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58" name="Google Shape;158;p1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64" name="Google Shape;164;p1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70" name="Google Shape;170;p1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76" name="Google Shape;176;p1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82" name="Google Shape;182;p1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94" name="Google Shape;194;p2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84" name="Google Shape;84;p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00" name="Google Shape;200;p2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06" name="Google Shape;206;p2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p>
            <a:pPr marL="0" indent="0"/>
            <a:endParaRPr dirty="0"/>
          </a:p>
        </p:txBody>
      </p:sp>
      <p:sp>
        <p:nvSpPr>
          <p:cNvPr id="220" name="Google Shape;220;p24:notes"/>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a:pPr algn="r"/>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26" name="Google Shape;226;p2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33" name="Google Shape;233;p2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40" name="Google Shape;240;p2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46" name="Google Shape;246;p2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52" name="Google Shape;252;p2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58" name="Google Shape;258;p3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64" name="Google Shape;264;p3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90" name="Google Shape;90;p3: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70" name="Google Shape;270;p3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03" name="Google Shape;103;p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09" name="Google Shape;109;p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15" name="Google Shape;115;p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2" name="Google Shape;122;p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8" name="Google Shape;128;p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8" name="Google Shape;128;p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14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685802"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1200"/>
              </a:spcBef>
              <a:spcAft>
                <a:spcPts val="0"/>
              </a:spcAft>
              <a:buClr>
                <a:srgbClr val="888888"/>
              </a:buClr>
              <a:buSzPts val="2400"/>
              <a:buNone/>
              <a:defRPr>
                <a:solidFill>
                  <a:srgbClr val="888888"/>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2000"/>
              <a:buNone/>
              <a:defRPr>
                <a:solidFill>
                  <a:srgbClr val="888888"/>
                </a:solidFill>
              </a:defRPr>
            </a:lvl3pPr>
            <a:lvl4pPr lvl="3" algn="ctr">
              <a:spcBef>
                <a:spcPts val="1200"/>
              </a:spcBef>
              <a:spcAft>
                <a:spcPts val="0"/>
              </a:spcAft>
              <a:buClr>
                <a:srgbClr val="888888"/>
              </a:buClr>
              <a:buSzPts val="2000"/>
              <a:buNone/>
              <a:defRPr>
                <a:solidFill>
                  <a:srgbClr val="888888"/>
                </a:solidFill>
              </a:defRPr>
            </a:lvl4pPr>
            <a:lvl5pPr lvl="4" algn="ctr">
              <a:spcBef>
                <a:spcPts val="12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5"/>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4"/>
          <p:cNvSpPr>
            <a:spLocks noGrp="1"/>
          </p:cNvSpPr>
          <p:nvPr>
            <p:ph type="pic" idx="2"/>
          </p:nvPr>
        </p:nvSpPr>
        <p:spPr>
          <a:xfrm>
            <a:off x="1792288" y="459581"/>
            <a:ext cx="5486400" cy="3086100"/>
          </a:xfrm>
          <a:prstGeom prst="rect">
            <a:avLst/>
          </a:prstGeom>
          <a:noFill/>
          <a:ln>
            <a:noFill/>
          </a:ln>
        </p:spPr>
      </p:sp>
      <p:sp>
        <p:nvSpPr>
          <p:cNvPr id="62" name="Google Shape;62;p44"/>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Clr>
                <a:srgbClr val="595959"/>
              </a:buClr>
              <a:buSzPts val="1400"/>
              <a:buNone/>
              <a:defRPr sz="1400"/>
            </a:lvl1pPr>
            <a:lvl2pPr marL="914400" lvl="1" indent="-228600" algn="l">
              <a:spcBef>
                <a:spcPts val="1200"/>
              </a:spcBef>
              <a:spcAft>
                <a:spcPts val="0"/>
              </a:spcAft>
              <a:buClr>
                <a:srgbClr val="595959"/>
              </a:buClr>
              <a:buSzPts val="1200"/>
              <a:buNone/>
              <a:defRPr sz="1200"/>
            </a:lvl2pPr>
            <a:lvl3pPr marL="1371600" lvl="2" indent="-228600" algn="l">
              <a:spcBef>
                <a:spcPts val="1200"/>
              </a:spcBef>
              <a:spcAft>
                <a:spcPts val="0"/>
              </a:spcAft>
              <a:buClr>
                <a:srgbClr val="595959"/>
              </a:buClr>
              <a:buSzPts val="1000"/>
              <a:buNone/>
              <a:defRPr sz="1000"/>
            </a:lvl3pPr>
            <a:lvl4pPr marL="1828800" lvl="3" indent="-228600" algn="l">
              <a:spcBef>
                <a:spcPts val="1200"/>
              </a:spcBef>
              <a:spcAft>
                <a:spcPts val="0"/>
              </a:spcAft>
              <a:buClr>
                <a:srgbClr val="595959"/>
              </a:buClr>
              <a:buSzPts val="900"/>
              <a:buNone/>
              <a:defRPr sz="900"/>
            </a:lvl4pPr>
            <a:lvl5pPr marL="2286000" lvl="4" indent="-228600" algn="l">
              <a:spcBef>
                <a:spcPts val="120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txBox="1">
            <a:spLocks noGrp="1"/>
          </p:cNvSpPr>
          <p:nvPr>
            <p:ph type="body" idx="1"/>
          </p:nvPr>
        </p:nvSpPr>
        <p:spPr>
          <a:xfrm rot="5400000">
            <a:off x="3131243" y="-1237130"/>
            <a:ext cx="288151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Clr>
                <a:srgbClr val="595959"/>
              </a:buClr>
              <a:buSzPts val="1800"/>
              <a:buChar char="•"/>
              <a:defRPr/>
            </a:lvl1pPr>
            <a:lvl2pPr marL="914400" lvl="1" indent="-342900" algn="l">
              <a:spcBef>
                <a:spcPts val="1200"/>
              </a:spcBef>
              <a:spcAft>
                <a:spcPts val="0"/>
              </a:spcAft>
              <a:buClr>
                <a:srgbClr val="595959"/>
              </a:buClr>
              <a:buSzPts val="1800"/>
              <a:buChar char="–"/>
              <a:defRPr/>
            </a:lvl2pPr>
            <a:lvl3pPr marL="1371600" lvl="2" indent="-342900" algn="l">
              <a:spcBef>
                <a:spcPts val="1200"/>
              </a:spcBef>
              <a:spcAft>
                <a:spcPts val="0"/>
              </a:spcAft>
              <a:buClr>
                <a:srgbClr val="595959"/>
              </a:buClr>
              <a:buSzPts val="1800"/>
              <a:buChar char="•"/>
              <a:defRPr/>
            </a:lvl3pPr>
            <a:lvl4pPr marL="1828800" lvl="3" indent="-342900" algn="l">
              <a:spcBef>
                <a:spcPts val="1200"/>
              </a:spcBef>
              <a:spcAft>
                <a:spcPts val="0"/>
              </a:spcAft>
              <a:buClr>
                <a:srgbClr val="595959"/>
              </a:buClr>
              <a:buSzPts val="1800"/>
              <a:buChar char="–"/>
              <a:defRPr/>
            </a:lvl4pPr>
            <a:lvl5pPr marL="2286000" lvl="4" indent="-342900" algn="l">
              <a:spcBef>
                <a:spcPts val="120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rot="5400000">
            <a:off x="5463777" y="1371601"/>
            <a:ext cx="4388644" cy="205740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1272779" y="-609600"/>
            <a:ext cx="4388644" cy="6019801"/>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Clr>
                <a:srgbClr val="595959"/>
              </a:buClr>
              <a:buSzPts val="1800"/>
              <a:buChar char="•"/>
              <a:defRPr/>
            </a:lvl1pPr>
            <a:lvl2pPr marL="914400" lvl="1" indent="-342900" algn="l">
              <a:spcBef>
                <a:spcPts val="1200"/>
              </a:spcBef>
              <a:spcAft>
                <a:spcPts val="0"/>
              </a:spcAft>
              <a:buClr>
                <a:srgbClr val="595959"/>
              </a:buClr>
              <a:buSzPts val="1800"/>
              <a:buChar char="–"/>
              <a:defRPr/>
            </a:lvl2pPr>
            <a:lvl3pPr marL="1371600" lvl="2" indent="-342900" algn="l">
              <a:spcBef>
                <a:spcPts val="1200"/>
              </a:spcBef>
              <a:spcAft>
                <a:spcPts val="0"/>
              </a:spcAft>
              <a:buClr>
                <a:srgbClr val="595959"/>
              </a:buClr>
              <a:buSzPts val="1800"/>
              <a:buChar char="•"/>
              <a:defRPr/>
            </a:lvl3pPr>
            <a:lvl4pPr marL="1828800" lvl="3" indent="-342900" algn="l">
              <a:spcBef>
                <a:spcPts val="1200"/>
              </a:spcBef>
              <a:spcAft>
                <a:spcPts val="0"/>
              </a:spcAft>
              <a:buClr>
                <a:srgbClr val="595959"/>
              </a:buClr>
              <a:buSzPts val="1800"/>
              <a:buChar char="–"/>
              <a:defRPr/>
            </a:lvl4pPr>
            <a:lvl5pPr marL="2286000" lvl="4" indent="-342900" algn="l">
              <a:spcBef>
                <a:spcPts val="120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5"/>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55600" algn="l">
              <a:spcBef>
                <a:spcPts val="1200"/>
              </a:spcBef>
              <a:spcAft>
                <a:spcPts val="0"/>
              </a:spcAft>
              <a:buClr>
                <a:srgbClr val="595959"/>
              </a:buClr>
              <a:buSzPts val="2000"/>
              <a:buChar char="•"/>
              <a:defRPr sz="2000"/>
            </a:lvl3pPr>
            <a:lvl4pPr marL="1828800" lvl="3" indent="-355600" algn="l">
              <a:spcBef>
                <a:spcPts val="1200"/>
              </a:spcBef>
              <a:spcAft>
                <a:spcPts val="0"/>
              </a:spcAft>
              <a:buClr>
                <a:srgbClr val="595959"/>
              </a:buClr>
              <a:buSzPts val="2000"/>
              <a:buChar char="–"/>
              <a:defRPr sz="2000"/>
            </a:lvl4pPr>
            <a:lvl5pPr marL="2286000" lvl="4" indent="-355600" algn="l">
              <a:spcBef>
                <a:spcPts val="1200"/>
              </a:spcBef>
              <a:spcAft>
                <a:spcPts val="0"/>
              </a:spcAft>
              <a:buClr>
                <a:srgbClr val="595959"/>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722314" y="1717722"/>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5"/>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7"/>
          <p:cNvSpPr txBox="1">
            <a:spLocks noGrp="1"/>
          </p:cNvSpPr>
          <p:nvPr>
            <p:ph type="body" idx="1"/>
          </p:nvPr>
        </p:nvSpPr>
        <p:spPr>
          <a:xfrm>
            <a:off x="722314" y="592582"/>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888888"/>
              </a:buClr>
              <a:buSzPts val="2000"/>
              <a:buNone/>
              <a:defRPr sz="2000">
                <a:solidFill>
                  <a:srgbClr val="888888"/>
                </a:solidFil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1200"/>
              </a:spcBef>
              <a:spcAft>
                <a:spcPts val="0"/>
              </a:spcAft>
              <a:buClr>
                <a:srgbClr val="888888"/>
              </a:buClr>
              <a:buSzPts val="1600"/>
              <a:buNone/>
              <a:defRPr sz="1600">
                <a:solidFill>
                  <a:srgbClr val="888888"/>
                </a:solidFill>
              </a:defRPr>
            </a:lvl3pPr>
            <a:lvl4pPr marL="1828800" lvl="3" indent="-228600" algn="l">
              <a:spcBef>
                <a:spcPts val="1200"/>
              </a:spcBef>
              <a:spcAft>
                <a:spcPts val="0"/>
              </a:spcAft>
              <a:buClr>
                <a:srgbClr val="888888"/>
              </a:buClr>
              <a:buSzPts val="1400"/>
              <a:buNone/>
              <a:defRPr sz="1400">
                <a:solidFill>
                  <a:srgbClr val="888888"/>
                </a:solidFill>
              </a:defRPr>
            </a:lvl4pPr>
            <a:lvl5pPr marL="2286000" lvl="4" indent="-228600" algn="l">
              <a:spcBef>
                <a:spcPts val="12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595959"/>
              </a:buClr>
              <a:buSzPts val="2400"/>
              <a:buNone/>
              <a:defRPr sz="2400" b="1"/>
            </a:lvl1pPr>
            <a:lvl2pPr marL="914400" lvl="1" indent="-228600" algn="l">
              <a:spcBef>
                <a:spcPts val="1200"/>
              </a:spcBef>
              <a:spcAft>
                <a:spcPts val="0"/>
              </a:spcAft>
              <a:buClr>
                <a:srgbClr val="595959"/>
              </a:buClr>
              <a:buSzPts val="2000"/>
              <a:buNone/>
              <a:defRPr sz="2000" b="1"/>
            </a:lvl2pPr>
            <a:lvl3pPr marL="1371600" lvl="2" indent="-228600" algn="l">
              <a:spcBef>
                <a:spcPts val="1200"/>
              </a:spcBef>
              <a:spcAft>
                <a:spcPts val="0"/>
              </a:spcAft>
              <a:buClr>
                <a:srgbClr val="595959"/>
              </a:buClr>
              <a:buSzPts val="1800"/>
              <a:buNone/>
              <a:defRPr sz="1800" b="1"/>
            </a:lvl3pPr>
            <a:lvl4pPr marL="1828800" lvl="3" indent="-228600" algn="l">
              <a:spcBef>
                <a:spcPts val="1200"/>
              </a:spcBef>
              <a:spcAft>
                <a:spcPts val="0"/>
              </a:spcAft>
              <a:buClr>
                <a:srgbClr val="595959"/>
              </a:buClr>
              <a:buSzPts val="1600"/>
              <a:buNone/>
              <a:defRPr sz="1600" b="1"/>
            </a:lvl4pPr>
            <a:lvl5pPr marL="2286000" lvl="4" indent="-228600" algn="l">
              <a:spcBef>
                <a:spcPts val="120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38"/>
          <p:cNvSpPr txBox="1">
            <a:spLocks noGrp="1"/>
          </p:cNvSpPr>
          <p:nvPr>
            <p:ph type="body" idx="2"/>
          </p:nvPr>
        </p:nvSpPr>
        <p:spPr>
          <a:xfrm>
            <a:off x="457200" y="1631157"/>
            <a:ext cx="4040188" cy="2639993"/>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42900" algn="l">
              <a:spcBef>
                <a:spcPts val="1200"/>
              </a:spcBef>
              <a:spcAft>
                <a:spcPts val="0"/>
              </a:spcAft>
              <a:buClr>
                <a:srgbClr val="595959"/>
              </a:buClr>
              <a:buSzPts val="1800"/>
              <a:buChar char="•"/>
              <a:defRPr sz="1800"/>
            </a:lvl3pPr>
            <a:lvl4pPr marL="1828800" lvl="3" indent="-330200" algn="l">
              <a:spcBef>
                <a:spcPts val="1200"/>
              </a:spcBef>
              <a:spcAft>
                <a:spcPts val="0"/>
              </a:spcAft>
              <a:buClr>
                <a:srgbClr val="595959"/>
              </a:buClr>
              <a:buSzPts val="1600"/>
              <a:buChar char="–"/>
              <a:defRPr sz="1600"/>
            </a:lvl4pPr>
            <a:lvl5pPr marL="2286000" lvl="4" indent="-330200" algn="l">
              <a:spcBef>
                <a:spcPts val="120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38"/>
          <p:cNvSpPr txBox="1">
            <a:spLocks noGrp="1"/>
          </p:cNvSpPr>
          <p:nvPr>
            <p:ph type="body" idx="3"/>
          </p:nvPr>
        </p:nvSpPr>
        <p:spPr>
          <a:xfrm>
            <a:off x="4645028" y="1151335"/>
            <a:ext cx="4041774"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595959"/>
              </a:buClr>
              <a:buSzPts val="2400"/>
              <a:buNone/>
              <a:defRPr sz="2400" b="1"/>
            </a:lvl1pPr>
            <a:lvl2pPr marL="914400" lvl="1" indent="-228600" algn="l">
              <a:spcBef>
                <a:spcPts val="1200"/>
              </a:spcBef>
              <a:spcAft>
                <a:spcPts val="0"/>
              </a:spcAft>
              <a:buClr>
                <a:srgbClr val="595959"/>
              </a:buClr>
              <a:buSzPts val="2000"/>
              <a:buNone/>
              <a:defRPr sz="2000" b="1"/>
            </a:lvl2pPr>
            <a:lvl3pPr marL="1371600" lvl="2" indent="-228600" algn="l">
              <a:spcBef>
                <a:spcPts val="1200"/>
              </a:spcBef>
              <a:spcAft>
                <a:spcPts val="0"/>
              </a:spcAft>
              <a:buClr>
                <a:srgbClr val="595959"/>
              </a:buClr>
              <a:buSzPts val="1800"/>
              <a:buNone/>
              <a:defRPr sz="1800" b="1"/>
            </a:lvl3pPr>
            <a:lvl4pPr marL="1828800" lvl="3" indent="-228600" algn="l">
              <a:spcBef>
                <a:spcPts val="1200"/>
              </a:spcBef>
              <a:spcAft>
                <a:spcPts val="0"/>
              </a:spcAft>
              <a:buClr>
                <a:srgbClr val="595959"/>
              </a:buClr>
              <a:buSzPts val="1600"/>
              <a:buNone/>
              <a:defRPr sz="1600" b="1"/>
            </a:lvl4pPr>
            <a:lvl5pPr marL="2286000" lvl="4" indent="-228600" algn="l">
              <a:spcBef>
                <a:spcPts val="120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38"/>
          <p:cNvSpPr txBox="1">
            <a:spLocks noGrp="1"/>
          </p:cNvSpPr>
          <p:nvPr>
            <p:ph type="body" idx="4"/>
          </p:nvPr>
        </p:nvSpPr>
        <p:spPr>
          <a:xfrm>
            <a:off x="4645028" y="1631157"/>
            <a:ext cx="4041774" cy="2639993"/>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42900" algn="l">
              <a:spcBef>
                <a:spcPts val="1200"/>
              </a:spcBef>
              <a:spcAft>
                <a:spcPts val="0"/>
              </a:spcAft>
              <a:buClr>
                <a:srgbClr val="595959"/>
              </a:buClr>
              <a:buSzPts val="1800"/>
              <a:buChar char="•"/>
              <a:defRPr sz="1800"/>
            </a:lvl3pPr>
            <a:lvl4pPr marL="1828800" lvl="3" indent="-330200" algn="l">
              <a:spcBef>
                <a:spcPts val="1200"/>
              </a:spcBef>
              <a:spcAft>
                <a:spcPts val="0"/>
              </a:spcAft>
              <a:buClr>
                <a:srgbClr val="595959"/>
              </a:buClr>
              <a:buSzPts val="1600"/>
              <a:buChar char="–"/>
              <a:defRPr sz="1600"/>
            </a:lvl4pPr>
            <a:lvl5pPr marL="2286000" lvl="4" indent="-330200" algn="l">
              <a:spcBef>
                <a:spcPts val="120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40"/>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Only">
  <p:cSld name="2_Title Only">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41"/>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2" y="802711"/>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5"/>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body" idx="1"/>
          </p:nvPr>
        </p:nvSpPr>
        <p:spPr>
          <a:xfrm>
            <a:off x="3575052" y="802712"/>
            <a:ext cx="5111749" cy="3474429"/>
          </a:xfrm>
          <a:prstGeom prst="rect">
            <a:avLst/>
          </a:prstGeom>
          <a:noFill/>
          <a:ln>
            <a:noFill/>
          </a:ln>
        </p:spPr>
        <p:txBody>
          <a:bodyPr spcFirstLastPara="1" wrap="square" lIns="91425" tIns="45700" rIns="91425" bIns="45700" anchor="t" anchorCtr="0">
            <a:normAutofit/>
          </a:bodyPr>
          <a:lstStyle>
            <a:lvl1pPr marL="457200" lvl="0" indent="-431800" algn="l">
              <a:spcBef>
                <a:spcPts val="1200"/>
              </a:spcBef>
              <a:spcAft>
                <a:spcPts val="0"/>
              </a:spcAft>
              <a:buClr>
                <a:srgbClr val="595959"/>
              </a:buClr>
              <a:buSzPts val="3200"/>
              <a:buChar char="•"/>
              <a:defRPr sz="3200"/>
            </a:lvl1pPr>
            <a:lvl2pPr marL="914400" lvl="1" indent="-406400" algn="l">
              <a:spcBef>
                <a:spcPts val="1200"/>
              </a:spcBef>
              <a:spcAft>
                <a:spcPts val="0"/>
              </a:spcAft>
              <a:buClr>
                <a:srgbClr val="595959"/>
              </a:buClr>
              <a:buSzPts val="2800"/>
              <a:buChar char="–"/>
              <a:defRPr sz="2800"/>
            </a:lvl2pPr>
            <a:lvl3pPr marL="1371600" lvl="2" indent="-381000" algn="l">
              <a:spcBef>
                <a:spcPts val="1200"/>
              </a:spcBef>
              <a:spcAft>
                <a:spcPts val="0"/>
              </a:spcAft>
              <a:buClr>
                <a:srgbClr val="595959"/>
              </a:buClr>
              <a:buSzPts val="2400"/>
              <a:buChar char="•"/>
              <a:defRPr sz="2400"/>
            </a:lvl3pPr>
            <a:lvl4pPr marL="1828800" lvl="3" indent="-355600" algn="l">
              <a:spcBef>
                <a:spcPts val="1200"/>
              </a:spcBef>
              <a:spcAft>
                <a:spcPts val="0"/>
              </a:spcAft>
              <a:buClr>
                <a:srgbClr val="595959"/>
              </a:buClr>
              <a:buSzPts val="2000"/>
              <a:buChar char="–"/>
              <a:defRPr sz="2000"/>
            </a:lvl4pPr>
            <a:lvl5pPr marL="2286000" lvl="4" indent="-355600" algn="l">
              <a:spcBef>
                <a:spcPts val="1200"/>
              </a:spcBef>
              <a:spcAft>
                <a:spcPts val="0"/>
              </a:spcAft>
              <a:buClr>
                <a:srgbClr val="595959"/>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43"/>
          <p:cNvSpPr txBox="1">
            <a:spLocks noGrp="1"/>
          </p:cNvSpPr>
          <p:nvPr>
            <p:ph type="body" idx="2"/>
          </p:nvPr>
        </p:nvSpPr>
        <p:spPr>
          <a:xfrm>
            <a:off x="457202" y="1674250"/>
            <a:ext cx="3008313" cy="2602892"/>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Clr>
                <a:srgbClr val="595959"/>
              </a:buClr>
              <a:buSzPts val="1400"/>
              <a:buNone/>
              <a:defRPr sz="1400"/>
            </a:lvl1pPr>
            <a:lvl2pPr marL="914400" lvl="1" indent="-228600" algn="l">
              <a:spcBef>
                <a:spcPts val="1200"/>
              </a:spcBef>
              <a:spcAft>
                <a:spcPts val="0"/>
              </a:spcAft>
              <a:buClr>
                <a:srgbClr val="595959"/>
              </a:buClr>
              <a:buSzPts val="1200"/>
              <a:buNone/>
              <a:defRPr sz="1200"/>
            </a:lvl2pPr>
            <a:lvl3pPr marL="1371600" lvl="2" indent="-228600" algn="l">
              <a:spcBef>
                <a:spcPts val="1200"/>
              </a:spcBef>
              <a:spcAft>
                <a:spcPts val="0"/>
              </a:spcAft>
              <a:buClr>
                <a:srgbClr val="595959"/>
              </a:buClr>
              <a:buSzPts val="1000"/>
              <a:buNone/>
              <a:defRPr sz="1000"/>
            </a:lvl3pPr>
            <a:lvl4pPr marL="1828800" lvl="3" indent="-228600" algn="l">
              <a:spcBef>
                <a:spcPts val="1200"/>
              </a:spcBef>
              <a:spcAft>
                <a:spcPts val="0"/>
              </a:spcAft>
              <a:buClr>
                <a:srgbClr val="595959"/>
              </a:buClr>
              <a:buSzPts val="900"/>
              <a:buNone/>
              <a:defRPr sz="900"/>
            </a:lvl4pPr>
            <a:lvl5pPr marL="2286000" lvl="4" indent="-228600" algn="l">
              <a:spcBef>
                <a:spcPts val="120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33"/>
          <p:cNvSpPr txBox="1">
            <a:spLocks noGrp="1"/>
          </p:cNvSpPr>
          <p:nvPr>
            <p:ph type="body" idx="1"/>
          </p:nvPr>
        </p:nvSpPr>
        <p:spPr>
          <a:xfrm>
            <a:off x="457200" y="1436913"/>
            <a:ext cx="8229600" cy="288151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12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1pPr>
            <a:lvl2pPr marL="914400" marR="0" lvl="1"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L="2286000" marR="0" lvl="4"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2"/>
                </a:solidFill>
                <a:latin typeface="Calibri"/>
                <a:ea typeface="Calibri"/>
                <a:cs typeface="Calibri"/>
                <a:sym typeface="Calibri"/>
              </a:defRPr>
            </a:lvl1pPr>
            <a:lvl2pPr marL="0" marR="0" lvl="1" indent="0" algn="r" rtl="0">
              <a:spcBef>
                <a:spcPts val="0"/>
              </a:spcBef>
              <a:buNone/>
              <a:defRPr sz="800" b="0" i="0" u="none" strike="noStrike" cap="none">
                <a:solidFill>
                  <a:schemeClr val="dk2"/>
                </a:solidFill>
                <a:latin typeface="Calibri"/>
                <a:ea typeface="Calibri"/>
                <a:cs typeface="Calibri"/>
                <a:sym typeface="Calibri"/>
              </a:defRPr>
            </a:lvl2pPr>
            <a:lvl3pPr marL="0" marR="0" lvl="2" indent="0" algn="r" rtl="0">
              <a:spcBef>
                <a:spcPts val="0"/>
              </a:spcBef>
              <a:buNone/>
              <a:defRPr sz="800" b="0" i="0" u="none" strike="noStrike" cap="none">
                <a:solidFill>
                  <a:schemeClr val="dk2"/>
                </a:solidFill>
                <a:latin typeface="Calibri"/>
                <a:ea typeface="Calibri"/>
                <a:cs typeface="Calibri"/>
                <a:sym typeface="Calibri"/>
              </a:defRPr>
            </a:lvl3pPr>
            <a:lvl4pPr marL="0" marR="0" lvl="3" indent="0" algn="r" rtl="0">
              <a:spcBef>
                <a:spcPts val="0"/>
              </a:spcBef>
              <a:buNone/>
              <a:defRPr sz="800" b="0" i="0" u="none" strike="noStrike" cap="none">
                <a:solidFill>
                  <a:schemeClr val="dk2"/>
                </a:solidFill>
                <a:latin typeface="Calibri"/>
                <a:ea typeface="Calibri"/>
                <a:cs typeface="Calibri"/>
                <a:sym typeface="Calibri"/>
              </a:defRPr>
            </a:lvl4pPr>
            <a:lvl5pPr marL="0" marR="0" lvl="4" indent="0" algn="r" rtl="0">
              <a:spcBef>
                <a:spcPts val="0"/>
              </a:spcBef>
              <a:buNone/>
              <a:defRPr sz="800" b="0" i="0" u="none" strike="noStrike" cap="none">
                <a:solidFill>
                  <a:schemeClr val="dk2"/>
                </a:solidFill>
                <a:latin typeface="Calibri"/>
                <a:ea typeface="Calibri"/>
                <a:cs typeface="Calibri"/>
                <a:sym typeface="Calibri"/>
              </a:defRPr>
            </a:lvl5pPr>
            <a:lvl6pPr marL="0" marR="0" lvl="5" indent="0" algn="r" rtl="0">
              <a:spcBef>
                <a:spcPts val="0"/>
              </a:spcBef>
              <a:buNone/>
              <a:defRPr sz="800" b="0" i="0" u="none" strike="noStrike" cap="none">
                <a:solidFill>
                  <a:schemeClr val="dk2"/>
                </a:solidFill>
                <a:latin typeface="Calibri"/>
                <a:ea typeface="Calibri"/>
                <a:cs typeface="Calibri"/>
                <a:sym typeface="Calibri"/>
              </a:defRPr>
            </a:lvl6pPr>
            <a:lvl7pPr marL="0" marR="0" lvl="6" indent="0" algn="r" rtl="0">
              <a:spcBef>
                <a:spcPts val="0"/>
              </a:spcBef>
              <a:buNone/>
              <a:defRPr sz="800" b="0" i="0" u="none" strike="noStrike" cap="none">
                <a:solidFill>
                  <a:schemeClr val="dk2"/>
                </a:solidFill>
                <a:latin typeface="Calibri"/>
                <a:ea typeface="Calibri"/>
                <a:cs typeface="Calibri"/>
                <a:sym typeface="Calibri"/>
              </a:defRPr>
            </a:lvl7pPr>
            <a:lvl8pPr marL="0" marR="0" lvl="7" indent="0" algn="r" rtl="0">
              <a:spcBef>
                <a:spcPts val="0"/>
              </a:spcBef>
              <a:buNone/>
              <a:defRPr sz="800" b="0" i="0" u="none" strike="noStrike" cap="none">
                <a:solidFill>
                  <a:schemeClr val="dk2"/>
                </a:solidFill>
                <a:latin typeface="Calibri"/>
                <a:ea typeface="Calibri"/>
                <a:cs typeface="Calibri"/>
                <a:sym typeface="Calibri"/>
              </a:defRPr>
            </a:lvl8pPr>
            <a:lvl9pPr marL="0" marR="0" lvl="8" indent="0" algn="r" rtl="0">
              <a:spcBef>
                <a:spcPts val="0"/>
              </a:spcBef>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a:extLst>
              <a:ext uri="{FF2B5EF4-FFF2-40B4-BE49-F238E27FC236}">
                <a16:creationId xmlns:a16="http://schemas.microsoft.com/office/drawing/2014/main" id="{852A1FF3-B50B-9EEA-9AF7-16B82A118EC2}"/>
              </a:ext>
            </a:extLst>
          </p:cNvPr>
          <p:cNvPicPr>
            <a:picLocks noChangeAspect="1"/>
          </p:cNvPicPr>
          <p:nvPr userDrawn="1"/>
        </p:nvPicPr>
        <p:blipFill>
          <a:blip r:embed="rId15"/>
          <a:stretch>
            <a:fillRect/>
          </a:stretch>
        </p:blipFill>
        <p:spPr>
          <a:xfrm>
            <a:off x="285750" y="122307"/>
            <a:ext cx="774424" cy="44974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itizensadvice.org.uk/consum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uidance/e-cigarettes-regulations-for-consumer-produc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sa.org.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sh.org.uk/uploads/Tobacco-Environmen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who.int/publications/i/item/978924005128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ash.org.uk/uploads/Use-of-e-cigarettes-among-young-people-in-Great-Britain-2022.pdf?v=166186645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alktofrank.com/get-help/dealing-with-peer-pressur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gov.uk/government/publications/nicotine-vaping-in-england-2022-evidence-update" TargetMode="External"/><Relationship Id="rId3" Type="http://schemas.openxmlformats.org/officeDocument/2006/relationships/hyperlink" Target="https://ash.org.uk/uploads/ASH-brief-for-local-authorities-on-youth-vaping.pdf" TargetMode="External"/><Relationship Id="rId7" Type="http://schemas.openxmlformats.org/officeDocument/2006/relationships/hyperlink" Target="https://ash.org.uk/uploads/ASH-guidance-for-school-vaping-policie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talktofrank.com/drug/vapes" TargetMode="External"/><Relationship Id="rId5" Type="http://schemas.openxmlformats.org/officeDocument/2006/relationships/hyperlink" Target="https://ash.org.uk/uploads/Use-of-e-cigarettes-among-young-people-in-Great-Britain-2022.pdf" TargetMode="External"/><Relationship Id="rId4" Type="http://schemas.openxmlformats.org/officeDocument/2006/relationships/hyperlink" Target="http://www.nhs.uk/better-health/quit-smoking/vaping-to-quit-smoki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hs.uk/better-health/quit-smoking/vaping-to-quit-smoking/#vaping-devices" TargetMode="Externa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85800" y="969163"/>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b="1" dirty="0">
                <a:solidFill>
                  <a:schemeClr val="accent5"/>
                </a:solidFill>
              </a:rPr>
              <a:t>Vaping: The Facts</a:t>
            </a:r>
            <a:br>
              <a:rPr lang="en-GB" b="1" dirty="0">
                <a:solidFill>
                  <a:schemeClr val="accent5"/>
                </a:solidFill>
              </a:rPr>
            </a:br>
            <a:r>
              <a:rPr lang="en-GB" sz="3100" b="1" dirty="0">
                <a:solidFill>
                  <a:schemeClr val="accent5"/>
                </a:solidFill>
              </a:rPr>
              <a:t>Enabling young people to make informed decisions</a:t>
            </a:r>
            <a:endParaRPr dirty="0"/>
          </a:p>
        </p:txBody>
      </p:sp>
      <p:sp>
        <p:nvSpPr>
          <p:cNvPr id="81" name="Google Shape;81;p1"/>
          <p:cNvSpPr txBox="1">
            <a:spLocks noGrp="1"/>
          </p:cNvSpPr>
          <p:nvPr>
            <p:ph type="subTitle" idx="1"/>
          </p:nvPr>
        </p:nvSpPr>
        <p:spPr>
          <a:xfrm>
            <a:off x="1371600" y="2345805"/>
            <a:ext cx="6400800" cy="2100021"/>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spcBef>
                <a:spcPts val="0"/>
              </a:spcBef>
              <a:spcAft>
                <a:spcPts val="0"/>
              </a:spcAft>
              <a:buClr>
                <a:srgbClr val="888888"/>
              </a:buClr>
              <a:buSzPct val="100000"/>
              <a:buNone/>
            </a:pPr>
            <a:r>
              <a:rPr lang="en-GB" b="1" dirty="0"/>
              <a:t>A presentation to support teachers and safeguarding leads in developing their knowledge on vaping and CYP. </a:t>
            </a:r>
            <a:br>
              <a:rPr lang="en-GB" b="1" dirty="0"/>
            </a:br>
            <a:br>
              <a:rPr lang="en-GB" b="1" dirty="0"/>
            </a:br>
            <a:r>
              <a:rPr lang="en-GB" b="1" dirty="0"/>
              <a:t>This will also support discussions and debate in the classroom</a:t>
            </a:r>
            <a:endParaRPr dirty="0"/>
          </a:p>
          <a:p>
            <a:pPr marL="0" lvl="0" indent="0" algn="ctr" rtl="0">
              <a:spcBef>
                <a:spcPts val="1200"/>
              </a:spcBef>
              <a:spcAft>
                <a:spcPts val="0"/>
              </a:spcAft>
              <a:buClr>
                <a:srgbClr val="888888"/>
              </a:buClr>
              <a:buSzPct val="100000"/>
              <a:buNone/>
            </a:pPr>
            <a:r>
              <a:rPr lang="en-GB" dirty="0"/>
              <a:t>Sarah Hepworth, Health Improvement Principal</a:t>
            </a:r>
            <a:br>
              <a:rPr lang="en-GB" dirty="0"/>
            </a:br>
            <a:r>
              <a:rPr lang="en-GB" dirty="0"/>
              <a:t>Tobacco Control Strategy lead, Sheffield City Council</a:t>
            </a:r>
          </a:p>
          <a:p>
            <a:pPr marL="0" lvl="0" indent="0" algn="ctr" rtl="0">
              <a:spcBef>
                <a:spcPts val="1200"/>
              </a:spcBef>
              <a:spcAft>
                <a:spcPts val="0"/>
              </a:spcAft>
              <a:buClr>
                <a:srgbClr val="888888"/>
              </a:buClr>
              <a:buSzPct val="100000"/>
              <a:buNone/>
            </a:pPr>
            <a:r>
              <a:rPr lang="en-GB" dirty="0"/>
              <a:t>Deborah Arnott, Chief Executive, ASH</a:t>
            </a:r>
          </a:p>
          <a:p>
            <a:pPr marL="0" lvl="0" indent="0" algn="ctr" rtl="0">
              <a:spcBef>
                <a:spcPts val="1200"/>
              </a:spcBef>
              <a:spcAft>
                <a:spcPts val="0"/>
              </a:spcAft>
              <a:buClr>
                <a:srgbClr val="888888"/>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dirty="0"/>
              <a:t>Nicotine vapes and dependency </a:t>
            </a:r>
            <a:br>
              <a:rPr lang="en-GB" dirty="0"/>
            </a:br>
            <a:r>
              <a:rPr lang="en-GB" dirty="0"/>
              <a:t>in Children and Young People </a:t>
            </a:r>
            <a:endParaRPr dirty="0"/>
          </a:p>
        </p:txBody>
      </p:sp>
      <p:sp>
        <p:nvSpPr>
          <p:cNvPr id="125" name="Google Shape;125;p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ts val="2400"/>
              <a:buChar char="•"/>
            </a:pPr>
            <a:r>
              <a:rPr lang="en-GB"/>
              <a:t>Dependence on vaping appears lower than on smoking for young people. Most vaping is experimental with regular vaping mainly confined to children who also smoke or used to smoke.</a:t>
            </a:r>
            <a:endParaRPr/>
          </a:p>
          <a:p>
            <a:pPr marL="342900" lvl="0" indent="-342900" algn="l" rtl="0">
              <a:spcBef>
                <a:spcPts val="1200"/>
              </a:spcBef>
              <a:spcAft>
                <a:spcPts val="0"/>
              </a:spcAft>
              <a:buClr>
                <a:srgbClr val="595959"/>
              </a:buClr>
              <a:buSzPts val="2400"/>
              <a:buChar char="•"/>
            </a:pPr>
            <a:r>
              <a:rPr lang="en-GB"/>
              <a:t>Most young people in the UK who try vaping have not become addicted to nicotine.</a:t>
            </a:r>
            <a:endParaRPr/>
          </a:p>
          <a:p>
            <a:pPr marL="342900" lvl="0" indent="-190500" algn="l" rtl="0">
              <a:spcBef>
                <a:spcPts val="1200"/>
              </a:spcBef>
              <a:spcAft>
                <a:spcPts val="0"/>
              </a:spcAft>
              <a:buClr>
                <a:srgbClr val="595959"/>
              </a:buClr>
              <a:buSzPts val="2400"/>
              <a:buNone/>
            </a:pPr>
            <a:endParaRPr/>
          </a:p>
          <a:p>
            <a:pPr marL="342900" lvl="0" indent="-190500" algn="l" rtl="0">
              <a:spcBef>
                <a:spcPts val="1200"/>
              </a:spcBef>
              <a:spcAft>
                <a:spcPts val="0"/>
              </a:spcAft>
              <a:buClr>
                <a:srgbClr val="595959"/>
              </a:buClr>
              <a:buSzPts val="2400"/>
              <a:buNone/>
            </a:pPr>
            <a:endParaRPr/>
          </a:p>
          <a:p>
            <a:pPr marL="342900" lvl="0" indent="-190500" algn="l" rtl="0">
              <a:spcBef>
                <a:spcPts val="1200"/>
              </a:spcBef>
              <a:spcAft>
                <a:spcPts val="0"/>
              </a:spcAft>
              <a:buClr>
                <a:srgbClr val="595959"/>
              </a:buClr>
              <a:buSzPts val="2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p:txBody>
          <a:bodyPr/>
          <a:lstStyle/>
          <a:p>
            <a:pPr lvl="0"/>
            <a:r>
              <a:rPr lang="en-GB"/>
              <a:t>Smoking vs vaping</a:t>
            </a:r>
          </a:p>
        </p:txBody>
      </p:sp>
      <p:sp>
        <p:nvSpPr>
          <p:cNvPr id="131" name="Google Shape;131;p9"/>
          <p:cNvSpPr txBox="1">
            <a:spLocks noGrp="1"/>
          </p:cNvSpPr>
          <p:nvPr>
            <p:ph type="body" idx="1"/>
          </p:nvPr>
        </p:nvSpPr>
        <p:spPr/>
        <p:txBody>
          <a:bodyPr/>
          <a:lstStyle/>
          <a:p>
            <a:pPr lvl="0"/>
            <a:r>
              <a:rPr lang="en-GB" dirty="0"/>
              <a:t>Smoking is much more harmful than vaping. Tobacco smoke contains 7,000 chemicals including carbon monoxide and tar, and a sticky soup of around 250 toxic chemicals (more than a quarter of which are known to be carcinogens), causing disease, disability, and early death.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dirty="0"/>
              <a:t>Vapes are not harmless</a:t>
            </a:r>
            <a:endParaRPr dirty="0"/>
          </a:p>
        </p:txBody>
      </p:sp>
      <p:sp>
        <p:nvSpPr>
          <p:cNvPr id="131" name="Google Shape;131;p9"/>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Autofit/>
          </a:bodyPr>
          <a:lstStyle/>
          <a:p>
            <a:pPr marL="342900" indent="-342900">
              <a:buSzPts val="1800"/>
            </a:pPr>
            <a:r>
              <a:rPr lang="en-US" sz="1800" dirty="0">
                <a:effectLst/>
                <a:latin typeface="Calibri" panose="020F0502020204030204" pitchFamily="34" charset="0"/>
                <a:ea typeface="Yu Mincho" panose="02020400000000000000" pitchFamily="18" charset="-128"/>
                <a:cs typeface="Calibri" panose="020F0502020204030204" pitchFamily="34" charset="0"/>
              </a:rPr>
              <a:t>The levels of exposure to cancer causing and other toxicants are extremely low in people who vape compared with those who smoke but </a:t>
            </a:r>
            <a:r>
              <a:rPr lang="en-GB" sz="1800" dirty="0">
                <a:latin typeface="Calibri" panose="020F0502020204030204" pitchFamily="34" charset="0"/>
                <a:ea typeface="Yu Mincho" panose="02020400000000000000" pitchFamily="18" charset="-128"/>
                <a:cs typeface="Calibri" panose="020F0502020204030204" pitchFamily="34" charset="0"/>
              </a:rPr>
              <a:t>there is still some exposure</a:t>
            </a:r>
          </a:p>
          <a:p>
            <a:pPr marL="342900" lvl="0" indent="-342900" algn="l" rtl="0">
              <a:spcBef>
                <a:spcPts val="1200"/>
              </a:spcBef>
              <a:spcAft>
                <a:spcPts val="0"/>
              </a:spcAft>
              <a:buClr>
                <a:srgbClr val="595959"/>
              </a:buClr>
              <a:buSzPts val="1800"/>
              <a:buChar char="•"/>
            </a:pPr>
            <a:r>
              <a:rPr lang="en-GB" sz="1800" dirty="0"/>
              <a:t>Short-term effects can include coughing, headaches, dizziness and sore throats. </a:t>
            </a:r>
            <a:endParaRPr dirty="0"/>
          </a:p>
          <a:p>
            <a:pPr marL="342900" lvl="0" indent="-342900" algn="l" rtl="0">
              <a:spcBef>
                <a:spcPts val="1200"/>
              </a:spcBef>
              <a:spcAft>
                <a:spcPts val="0"/>
              </a:spcAft>
              <a:buClr>
                <a:srgbClr val="595959"/>
              </a:buClr>
              <a:buSzPts val="1800"/>
              <a:buChar char="•"/>
            </a:pPr>
            <a:r>
              <a:rPr lang="en-GB" sz="1800" dirty="0"/>
              <a:t>The long-term effects are, as yet, unknown. </a:t>
            </a:r>
            <a:endParaRPr dirty="0"/>
          </a:p>
          <a:p>
            <a:pPr marL="342900" lvl="0" indent="-342900" rtl="0">
              <a:spcBef>
                <a:spcPts val="1200"/>
              </a:spcBef>
              <a:spcAft>
                <a:spcPts val="0"/>
              </a:spcAft>
              <a:buClr>
                <a:srgbClr val="595959"/>
              </a:buClr>
              <a:buSzPts val="1800"/>
              <a:buChar char="•"/>
            </a:pPr>
            <a:r>
              <a:rPr lang="en-GB" sz="1800" dirty="0"/>
              <a:t>Our advice to children and young people is:</a:t>
            </a:r>
          </a:p>
          <a:p>
            <a:pPr marL="0" lvl="0" indent="0" algn="ctr" rtl="0">
              <a:spcBef>
                <a:spcPts val="1200"/>
              </a:spcBef>
              <a:spcAft>
                <a:spcPts val="0"/>
              </a:spcAft>
              <a:buClr>
                <a:srgbClr val="595959"/>
              </a:buClr>
              <a:buSzPts val="1800"/>
              <a:buNone/>
            </a:pPr>
            <a:r>
              <a:rPr lang="en-GB" b="1" dirty="0"/>
              <a:t>DON’T SMOKE? DON’T START TO VAPE</a:t>
            </a:r>
            <a:r>
              <a:rPr lang="en-GB" sz="3100" b="1" dirty="0"/>
              <a:t>.</a:t>
            </a:r>
            <a:endParaRPr lang="en-GB" b="1" dirty="0"/>
          </a:p>
        </p:txBody>
      </p:sp>
    </p:spTree>
    <p:extLst>
      <p:ext uri="{BB962C8B-B14F-4D97-AF65-F5344CB8AC3E}">
        <p14:creationId xmlns:p14="http://schemas.microsoft.com/office/powerpoint/2010/main" val="424394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Question!</a:t>
            </a:r>
            <a:endParaRPr/>
          </a:p>
        </p:txBody>
      </p:sp>
      <p:sp>
        <p:nvSpPr>
          <p:cNvPr id="137" name="Google Shape;137;p1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a:t>Why do you think children try vaping?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77CC8A-E09E-6580-C19A-94C578F6816B}"/>
              </a:ext>
            </a:extLst>
          </p:cNvPr>
          <p:cNvGraphicFramePr>
            <a:graphicFrameLocks/>
          </p:cNvGraphicFramePr>
          <p:nvPr>
            <p:extLst>
              <p:ext uri="{D42A27DB-BD31-4B8C-83A1-F6EECF244321}">
                <p14:modId xmlns:p14="http://schemas.microsoft.com/office/powerpoint/2010/main" val="1170716475"/>
              </p:ext>
            </p:extLst>
          </p:nvPr>
        </p:nvGraphicFramePr>
        <p:xfrm>
          <a:off x="0" y="87087"/>
          <a:ext cx="9144000" cy="427384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226741E-B7AD-6BC7-3029-9783FBE4527F}"/>
              </a:ext>
            </a:extLst>
          </p:cNvPr>
          <p:cNvSpPr/>
          <p:nvPr/>
        </p:nvSpPr>
        <p:spPr>
          <a:xfrm>
            <a:off x="0" y="0"/>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Google Shape;142;p11"/>
          <p:cNvSpPr txBox="1">
            <a:spLocks noGrp="1"/>
          </p:cNvSpPr>
          <p:nvPr>
            <p:ph type="title"/>
          </p:nvPr>
        </p:nvSpPr>
        <p:spPr>
          <a:xfrm>
            <a:off x="457200" y="47942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Reasons for vaping by smoking status</a:t>
            </a:r>
            <a:endParaRPr/>
          </a:p>
        </p:txBody>
      </p:sp>
      <p:pic>
        <p:nvPicPr>
          <p:cNvPr id="3" name="Picture 2">
            <a:extLst>
              <a:ext uri="{FF2B5EF4-FFF2-40B4-BE49-F238E27FC236}">
                <a16:creationId xmlns:a16="http://schemas.microsoft.com/office/drawing/2014/main" id="{DAB3207C-E821-BAD2-03EB-9A0941D838E3}"/>
              </a:ext>
            </a:extLst>
          </p:cNvPr>
          <p:cNvPicPr>
            <a:picLocks noChangeAspect="1"/>
          </p:cNvPicPr>
          <p:nvPr/>
        </p:nvPicPr>
        <p:blipFill>
          <a:blip r:embed="rId4"/>
          <a:stretch>
            <a:fillRect/>
          </a:stretch>
        </p:blipFill>
        <p:spPr>
          <a:xfrm>
            <a:off x="285750" y="122307"/>
            <a:ext cx="774424" cy="449740"/>
          </a:xfrm>
          <a:prstGeom prst="rect">
            <a:avLst/>
          </a:prstGeom>
        </p:spPr>
      </p:pic>
      <p:pic>
        <p:nvPicPr>
          <p:cNvPr id="7" name="Picture 6">
            <a:extLst>
              <a:ext uri="{FF2B5EF4-FFF2-40B4-BE49-F238E27FC236}">
                <a16:creationId xmlns:a16="http://schemas.microsoft.com/office/drawing/2014/main" id="{C8683DC8-7450-0438-FF7B-DDD8A94BDB5A}"/>
              </a:ext>
            </a:extLst>
          </p:cNvPr>
          <p:cNvPicPr>
            <a:picLocks noChangeAspect="1"/>
          </p:cNvPicPr>
          <p:nvPr/>
        </p:nvPicPr>
        <p:blipFill>
          <a:blip r:embed="rId5"/>
          <a:stretch>
            <a:fillRect/>
          </a:stretch>
        </p:blipFill>
        <p:spPr>
          <a:xfrm>
            <a:off x="7431145" y="-452848"/>
            <a:ext cx="1588729" cy="1588729"/>
          </a:xfrm>
          <a:prstGeom prst="rect">
            <a:avLst/>
          </a:prstGeom>
        </p:spPr>
      </p:pic>
      <p:sp>
        <p:nvSpPr>
          <p:cNvPr id="8" name="Title 5">
            <a:extLst>
              <a:ext uri="{FF2B5EF4-FFF2-40B4-BE49-F238E27FC236}">
                <a16:creationId xmlns:a16="http://schemas.microsoft.com/office/drawing/2014/main" id="{06476F6F-6B0F-7F1F-28B6-CE1AA1E5F00B}"/>
              </a:ext>
            </a:extLst>
          </p:cNvPr>
          <p:cNvSpPr txBox="1">
            <a:spLocks/>
          </p:cNvSpPr>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2022</a:t>
            </a:r>
            <a:endParaRPr lang="en-GB" sz="20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Question!</a:t>
            </a:r>
            <a:endParaRPr/>
          </a:p>
        </p:txBody>
      </p:sp>
      <p:sp>
        <p:nvSpPr>
          <p:cNvPr id="149" name="Google Shape;149;p12"/>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a:t>Where do you think children and young people who vape get them? </a:t>
            </a:r>
            <a:endParaRPr/>
          </a:p>
          <a:p>
            <a:pPr marL="0" lvl="0" indent="0" algn="ctr" rtl="0">
              <a:spcBef>
                <a:spcPts val="1200"/>
              </a:spcBef>
              <a:spcAft>
                <a:spcPts val="0"/>
              </a:spcAft>
              <a:buClr>
                <a:srgbClr val="595959"/>
              </a:buClr>
              <a:buSzPts val="3200"/>
              <a:buNone/>
            </a:pPr>
            <a:r>
              <a:rPr lang="en-GB" sz="3200"/>
              <a:t>And what can we do about this?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Rectangle 3">
            <a:extLst>
              <a:ext uri="{FF2B5EF4-FFF2-40B4-BE49-F238E27FC236}">
                <a16:creationId xmlns:a16="http://schemas.microsoft.com/office/drawing/2014/main" id="{0226741E-B7AD-6BC7-3029-9783FBE4527F}"/>
              </a:ext>
            </a:extLst>
          </p:cNvPr>
          <p:cNvSpPr/>
          <p:nvPr/>
        </p:nvSpPr>
        <p:spPr>
          <a:xfrm>
            <a:off x="0" y="3017962"/>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5">
            <a:extLst>
              <a:ext uri="{FF2B5EF4-FFF2-40B4-BE49-F238E27FC236}">
                <a16:creationId xmlns:a16="http://schemas.microsoft.com/office/drawing/2014/main" id="{06476F6F-6B0F-7F1F-28B6-CE1AA1E5F00B}"/>
              </a:ext>
            </a:extLst>
          </p:cNvPr>
          <p:cNvSpPr txBox="1">
            <a:spLocks/>
          </p:cNvSpPr>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2022</a:t>
            </a:r>
            <a:endParaRPr lang="en-GB" sz="2000"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5">
            <a:extLst>
              <a:ext uri="{FF2B5EF4-FFF2-40B4-BE49-F238E27FC236}">
                <a16:creationId xmlns:a16="http://schemas.microsoft.com/office/drawing/2014/main" id="{292FD61A-0940-3FDB-E21C-B87AA4F63C0C}"/>
              </a:ext>
            </a:extLst>
          </p:cNvPr>
          <p:cNvGraphicFramePr>
            <a:graphicFrameLocks/>
          </p:cNvGraphicFramePr>
          <p:nvPr>
            <p:extLst>
              <p:ext uri="{D42A27DB-BD31-4B8C-83A1-F6EECF244321}">
                <p14:modId xmlns:p14="http://schemas.microsoft.com/office/powerpoint/2010/main" val="1748876912"/>
              </p:ext>
            </p:extLst>
          </p:nvPr>
        </p:nvGraphicFramePr>
        <p:xfrm>
          <a:off x="383628" y="1395576"/>
          <a:ext cx="8229600" cy="3039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154;p13">
            <a:extLst>
              <a:ext uri="{FF2B5EF4-FFF2-40B4-BE49-F238E27FC236}">
                <a16:creationId xmlns:a16="http://schemas.microsoft.com/office/drawing/2014/main" id="{4BB9EAAC-9277-B367-377C-452CC9E38704}"/>
              </a:ext>
            </a:extLst>
          </p:cNvPr>
          <p:cNvSpPr txBox="1">
            <a:spLocks/>
          </p:cNvSpPr>
          <p:nvPr/>
        </p:nvSpPr>
        <p:spPr>
          <a:xfrm>
            <a:off x="332185" y="479667"/>
            <a:ext cx="8612981"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GB" sz="2800" dirty="0"/>
              <a:t>For 11-17-yr-olds, shops are still most </a:t>
            </a:r>
            <a:br>
              <a:rPr lang="en-GB" sz="2800" dirty="0"/>
            </a:br>
            <a:r>
              <a:rPr lang="en-GB" sz="2800" dirty="0"/>
              <a:t>common route of purchase for tobacco and vapes  </a:t>
            </a:r>
          </a:p>
        </p:txBody>
      </p:sp>
    </p:spTree>
    <p:extLst>
      <p:ext uri="{BB962C8B-B14F-4D97-AF65-F5344CB8AC3E}">
        <p14:creationId xmlns:p14="http://schemas.microsoft.com/office/powerpoint/2010/main" val="400071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Question!</a:t>
            </a:r>
            <a:endParaRPr/>
          </a:p>
        </p:txBody>
      </p:sp>
      <p:sp>
        <p:nvSpPr>
          <p:cNvPr id="161" name="Google Shape;161;p14"/>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a:t>Where is vaping being promoted online and what can we do about this?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3" name="Rectangle 2">
            <a:extLst>
              <a:ext uri="{FF2B5EF4-FFF2-40B4-BE49-F238E27FC236}">
                <a16:creationId xmlns:a16="http://schemas.microsoft.com/office/drawing/2014/main" id="{7D53EC77-C40D-2784-82FA-6EDE57B2274C}"/>
              </a:ext>
            </a:extLst>
          </p:cNvPr>
          <p:cNvSpPr/>
          <p:nvPr/>
        </p:nvSpPr>
        <p:spPr>
          <a:xfrm>
            <a:off x="0" y="3017962"/>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Google Shape;166;p15"/>
          <p:cNvSpPr txBox="1">
            <a:spLocks noGrp="1"/>
          </p:cNvSpPr>
          <p:nvPr>
            <p:ph type="title"/>
          </p:nvPr>
        </p:nvSpPr>
        <p:spPr>
          <a:xfrm>
            <a:off x="457200" y="479425"/>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ts val="3200"/>
              <a:buFont typeface="Calibri"/>
              <a:buNone/>
            </a:pPr>
            <a:r>
              <a:rPr lang="en-GB" sz="3200" dirty="0"/>
              <a:t>11-17 year olds who had seen e-cigarettes promoted online, where did they see them?</a:t>
            </a:r>
            <a:endParaRPr dirty="0"/>
          </a:p>
        </p:txBody>
      </p:sp>
      <p:graphicFrame>
        <p:nvGraphicFramePr>
          <p:cNvPr id="2" name="Content Placeholder 3">
            <a:extLst>
              <a:ext uri="{FF2B5EF4-FFF2-40B4-BE49-F238E27FC236}">
                <a16:creationId xmlns:a16="http://schemas.microsoft.com/office/drawing/2014/main" id="{C5CEC51F-A57C-F9E8-6CEE-63E08849F7DB}"/>
              </a:ext>
            </a:extLst>
          </p:cNvPr>
          <p:cNvGraphicFramePr>
            <a:graphicFrameLocks/>
          </p:cNvGraphicFramePr>
          <p:nvPr>
            <p:extLst>
              <p:ext uri="{D42A27DB-BD31-4B8C-83A1-F6EECF244321}">
                <p14:modId xmlns:p14="http://schemas.microsoft.com/office/powerpoint/2010/main" val="3897243630"/>
              </p:ext>
            </p:extLst>
          </p:nvPr>
        </p:nvGraphicFramePr>
        <p:xfrm>
          <a:off x="173620" y="1336675"/>
          <a:ext cx="8649260" cy="300383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5">
            <a:extLst>
              <a:ext uri="{FF2B5EF4-FFF2-40B4-BE49-F238E27FC236}">
                <a16:creationId xmlns:a16="http://schemas.microsoft.com/office/drawing/2014/main" id="{7560A4DD-8055-2BB6-6D1D-BB898E20E74E}"/>
              </a:ext>
            </a:extLst>
          </p:cNvPr>
          <p:cNvSpPr txBox="1">
            <a:spLocks/>
          </p:cNvSpPr>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2022</a:t>
            </a:r>
            <a:endParaRPr lang="en-GB" sz="20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The law and vaping </a:t>
            </a:r>
            <a:endParaRPr/>
          </a:p>
        </p:txBody>
      </p:sp>
      <p:sp>
        <p:nvSpPr>
          <p:cNvPr id="173" name="Google Shape;173;p1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595959"/>
              </a:buClr>
              <a:buSzPct val="100000"/>
              <a:buChar char="•"/>
            </a:pPr>
            <a:r>
              <a:rPr lang="en-GB" dirty="0"/>
              <a:t>Vapes and vaping products containing nicotine, like tobacco, are age restricted. It’s illegal to sell them to under 18s, and for adults to buy them on their behalf. </a:t>
            </a:r>
            <a:endParaRPr dirty="0"/>
          </a:p>
          <a:p>
            <a:pPr marL="342900" lvl="0" indent="-342900" algn="l" rtl="0">
              <a:spcBef>
                <a:spcPts val="1200"/>
              </a:spcBef>
              <a:spcAft>
                <a:spcPts val="0"/>
              </a:spcAft>
              <a:buClr>
                <a:srgbClr val="595959"/>
              </a:buClr>
              <a:buSzPct val="100000"/>
              <a:buChar char="•"/>
            </a:pPr>
            <a:r>
              <a:rPr lang="en-GB" sz="2400" dirty="0">
                <a:latin typeface="Calibri"/>
                <a:ea typeface="Calibri"/>
                <a:cs typeface="Calibri"/>
                <a:sym typeface="Calibri"/>
              </a:rPr>
              <a:t>Those who knowingly sell vapes to under 18s don’t care who they sell to and they are just interested in making money.</a:t>
            </a:r>
            <a:endParaRPr dirty="0"/>
          </a:p>
          <a:p>
            <a:pPr marL="342900" lvl="0" indent="-342900" algn="l" rtl="0">
              <a:spcBef>
                <a:spcPts val="1200"/>
              </a:spcBef>
              <a:spcAft>
                <a:spcPts val="0"/>
              </a:spcAft>
              <a:buClr>
                <a:srgbClr val="595959"/>
              </a:buClr>
              <a:buSzPct val="100000"/>
              <a:buChar char="•"/>
            </a:pPr>
            <a:r>
              <a:rPr lang="en-GB" dirty="0"/>
              <a:t>If you know of anyone who does sell vapes, or tobacco illegally, you can report them to trading standards through the Citizens </a:t>
            </a:r>
            <a:br>
              <a:rPr lang="en-GB" dirty="0"/>
            </a:br>
            <a:r>
              <a:rPr lang="en-GB" dirty="0"/>
              <a:t>Advice online portal: </a:t>
            </a:r>
            <a:r>
              <a:rPr lang="en-GB" u="sng" dirty="0">
                <a:solidFill>
                  <a:schemeClr val="hlink"/>
                </a:solidFill>
                <a:hlinkClick r:id="rId3"/>
              </a:rPr>
              <a:t>www.citizensadvice.org.uk/consumer/</a:t>
            </a:r>
            <a:endParaRPr dirty="0"/>
          </a:p>
          <a:p>
            <a:pPr marL="342900" lvl="0" indent="-201930" algn="l" rtl="0">
              <a:spcBef>
                <a:spcPts val="1200"/>
              </a:spcBef>
              <a:spcAft>
                <a:spcPts val="0"/>
              </a:spcAft>
              <a:buClr>
                <a:srgbClr val="595959"/>
              </a:buClr>
              <a:buSzPct val="100000"/>
              <a:buNone/>
            </a:pPr>
            <a:endParaRPr dirty="0"/>
          </a:p>
          <a:p>
            <a:pPr marL="342900" lvl="0" indent="-201930" algn="l" rtl="0">
              <a:spcBef>
                <a:spcPts val="1200"/>
              </a:spcBef>
              <a:spcAft>
                <a:spcPts val="0"/>
              </a:spcAft>
              <a:buClr>
                <a:srgbClr val="595959"/>
              </a:buClr>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dirty="0"/>
              <a:t>Teachers’ Toolkit</a:t>
            </a:r>
            <a:endParaRPr dirty="0"/>
          </a:p>
        </p:txBody>
      </p:sp>
      <p:sp>
        <p:nvSpPr>
          <p:cNvPr id="87" name="Google Shape;87;p2"/>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595959"/>
              </a:buClr>
              <a:buSzPts val="2400"/>
              <a:buChar char="•"/>
            </a:pPr>
            <a:r>
              <a:rPr lang="en-GB" dirty="0"/>
              <a:t>Posters on vaping and CYP</a:t>
            </a:r>
            <a:endParaRPr dirty="0"/>
          </a:p>
          <a:p>
            <a:pPr marL="342900" lvl="0" indent="-342900" algn="l" rtl="0">
              <a:spcBef>
                <a:spcPts val="1200"/>
              </a:spcBef>
              <a:spcAft>
                <a:spcPts val="0"/>
              </a:spcAft>
              <a:buClr>
                <a:srgbClr val="595959"/>
              </a:buClr>
              <a:buSzPts val="2400"/>
              <a:buChar char="•"/>
            </a:pPr>
            <a:r>
              <a:rPr lang="en-GB" dirty="0"/>
              <a:t>Animation on vaping and CYP and presentation to support classroom discussion and debate</a:t>
            </a:r>
            <a:endParaRPr dirty="0"/>
          </a:p>
          <a:p>
            <a:pPr marL="342900" lvl="0" indent="-342900" algn="l" rtl="0">
              <a:spcBef>
                <a:spcPts val="1200"/>
              </a:spcBef>
              <a:spcAft>
                <a:spcPts val="0"/>
              </a:spcAft>
              <a:buClr>
                <a:srgbClr val="595959"/>
              </a:buClr>
              <a:buSzPts val="2400"/>
              <a:buChar char="•"/>
            </a:pPr>
            <a:r>
              <a:rPr lang="en-GB" dirty="0"/>
              <a:t>Teacher knowledge presentation to support lesson planning and equip teachers to be discussion ready</a:t>
            </a:r>
            <a:endParaRPr dirty="0"/>
          </a:p>
          <a:p>
            <a:pPr marL="342900" lvl="0" indent="-342900" algn="l" rtl="0">
              <a:spcBef>
                <a:spcPts val="1200"/>
              </a:spcBef>
              <a:spcAft>
                <a:spcPts val="0"/>
              </a:spcAft>
              <a:buClr>
                <a:srgbClr val="595959"/>
              </a:buClr>
              <a:buSzPts val="2400"/>
              <a:buChar char="•"/>
            </a:pPr>
            <a:r>
              <a:rPr lang="en-GB" dirty="0"/>
              <a:t>Parents information leaflet – which can be shared via newsletters and emails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title"/>
          </p:nvPr>
        </p:nvSpPr>
        <p:spPr/>
        <p:txBody>
          <a:bodyPr/>
          <a:lstStyle/>
          <a:p>
            <a:pPr lvl="0"/>
            <a:r>
              <a:rPr lang="en-GB"/>
              <a:t>Regulation of vapes to protect health</a:t>
            </a:r>
          </a:p>
        </p:txBody>
      </p:sp>
      <p:sp>
        <p:nvSpPr>
          <p:cNvPr id="179" name="Google Shape;179;p17"/>
          <p:cNvSpPr txBox="1">
            <a:spLocks noGrp="1"/>
          </p:cNvSpPr>
          <p:nvPr>
            <p:ph type="body" idx="1"/>
          </p:nvPr>
        </p:nvSpPr>
        <p:spPr>
          <a:xfrm>
            <a:off x="491778" y="1209368"/>
            <a:ext cx="8229600" cy="2878538"/>
          </a:xfrm>
        </p:spPr>
        <p:txBody>
          <a:bodyPr>
            <a:noAutofit/>
          </a:bodyPr>
          <a:lstStyle/>
          <a:p>
            <a:pPr marL="342900" indent="-342900">
              <a:spcBef>
                <a:spcPts val="0"/>
              </a:spcBef>
              <a:buSzPct val="100000"/>
            </a:pPr>
            <a:r>
              <a:rPr lang="en-GB" sz="1800" dirty="0"/>
              <a:t>In the UK we have tight regulations around the strength of nicotine allowed in vapes and they must carry health warnings on the packaging </a:t>
            </a:r>
            <a:r>
              <a:rPr lang="en-GB" sz="1800" u="sng" dirty="0">
                <a:solidFill>
                  <a:schemeClr val="hlink"/>
                </a:solidFill>
                <a:hlinkClick r:id="rId3">
                  <a:extLst>
                    <a:ext uri="{A12FA001-AC4F-418D-AE19-62706E023703}">
                      <ahyp:hlinkClr xmlns:ahyp="http://schemas.microsoft.com/office/drawing/2018/hyperlinkcolor" val="tx"/>
                    </a:ext>
                  </a:extLst>
                </a:hlinkClick>
              </a:rPr>
              <a:t>E-cigarettes: regulations for consumer products - GOV.UK (www.gov.uk)</a:t>
            </a:r>
            <a:r>
              <a:rPr lang="en-GB" sz="1800" dirty="0"/>
              <a:t>.</a:t>
            </a:r>
          </a:p>
          <a:p>
            <a:pPr marL="342900" indent="-342900">
              <a:spcBef>
                <a:spcPts val="0"/>
              </a:spcBef>
              <a:buSzPct val="100000"/>
            </a:pPr>
            <a:endParaRPr lang="en-GB" sz="1800" dirty="0"/>
          </a:p>
          <a:p>
            <a:pPr marL="342900" indent="-342900">
              <a:spcBef>
                <a:spcPts val="0"/>
              </a:spcBef>
              <a:buSzPct val="100000"/>
            </a:pPr>
            <a:r>
              <a:rPr lang="en-GB" sz="1800" dirty="0"/>
              <a:t>Vaping products containing nicotine are regulated by the Medicines and Healthcare products Regulatory Agency (MHRA), which provides advice for consumers.</a:t>
            </a:r>
          </a:p>
          <a:p>
            <a:pPr marL="342900" indent="-342900">
              <a:spcBef>
                <a:spcPts val="0"/>
              </a:spcBef>
              <a:buSzPct val="100000"/>
            </a:pPr>
            <a:endParaRPr lang="en-GB" sz="1800" dirty="0"/>
          </a:p>
          <a:p>
            <a:pPr marL="342900" indent="-342900">
              <a:spcBef>
                <a:spcPts val="0"/>
              </a:spcBef>
              <a:buSzPct val="100000"/>
            </a:pPr>
            <a:r>
              <a:rPr lang="en-GB" sz="1800" dirty="0"/>
              <a:t>They also must not contain vitamins, stimulants such as caffeine or taurine, colourings and chemicals which are carcinogenic, mutagenic </a:t>
            </a:r>
            <a:br>
              <a:rPr lang="en-GB" sz="1800" dirty="0"/>
            </a:br>
            <a:r>
              <a:rPr lang="en-GB" sz="1800" dirty="0"/>
              <a:t>and reprotoxic in their unburnt form.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Regulation of vapes to protect health</a:t>
            </a:r>
            <a:endParaRPr/>
          </a:p>
        </p:txBody>
      </p:sp>
      <p:sp>
        <p:nvSpPr>
          <p:cNvPr id="185" name="Google Shape;185;p1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595959"/>
              </a:buClr>
              <a:buSzPct val="100000"/>
              <a:buChar char="•"/>
            </a:pPr>
            <a:r>
              <a:rPr lang="en-GB" dirty="0"/>
              <a:t>Sales to those under 18 are illegal, but to be legally sold in the UK nicotine containing e-cigarettes must also: </a:t>
            </a:r>
            <a:endParaRPr dirty="0"/>
          </a:p>
          <a:p>
            <a:pPr marL="742950" lvl="1" indent="-285750" algn="l" rtl="0">
              <a:spcBef>
                <a:spcPts val="1200"/>
              </a:spcBef>
              <a:spcAft>
                <a:spcPts val="0"/>
              </a:spcAft>
              <a:buClr>
                <a:srgbClr val="595959"/>
              </a:buClr>
              <a:buSzPct val="100000"/>
              <a:buChar char="–"/>
            </a:pPr>
            <a:r>
              <a:rPr lang="en-GB" dirty="0"/>
              <a:t>Contain 20 mg/ml or less of nicotine (equivalent to 2% or less)</a:t>
            </a:r>
            <a:endParaRPr dirty="0"/>
          </a:p>
          <a:p>
            <a:pPr marL="742950" lvl="1" indent="-285750" algn="l" rtl="0">
              <a:spcBef>
                <a:spcPts val="1200"/>
              </a:spcBef>
              <a:spcAft>
                <a:spcPts val="0"/>
              </a:spcAft>
              <a:buClr>
                <a:srgbClr val="595959"/>
              </a:buClr>
              <a:buSzPct val="100000"/>
              <a:buChar char="–"/>
            </a:pPr>
            <a:r>
              <a:rPr lang="en-GB" dirty="0"/>
              <a:t>Carry the health warning ‘This product contains nicotine which is a highly addictive substance”.</a:t>
            </a:r>
            <a:endParaRPr dirty="0"/>
          </a:p>
          <a:p>
            <a:pPr marL="742950" lvl="1" indent="-285750" algn="l" rtl="0">
              <a:spcBef>
                <a:spcPts val="1200"/>
              </a:spcBef>
              <a:spcAft>
                <a:spcPts val="0"/>
              </a:spcAft>
              <a:buClr>
                <a:srgbClr val="595959"/>
              </a:buClr>
              <a:buSzPct val="100000"/>
              <a:buChar char="–"/>
            </a:pPr>
            <a:r>
              <a:rPr lang="en-GB" dirty="0"/>
              <a:t>Be notified to the MHRA and listed on its website. </a:t>
            </a:r>
            <a:endParaRPr dirty="0"/>
          </a:p>
          <a:p>
            <a:pPr marL="742950" lvl="1" indent="-285750" algn="l" rtl="0">
              <a:spcBef>
                <a:spcPts val="1200"/>
              </a:spcBef>
              <a:spcAft>
                <a:spcPts val="0"/>
              </a:spcAft>
              <a:buClr>
                <a:srgbClr val="595959"/>
              </a:buClr>
              <a:buSzPct val="100000"/>
              <a:buChar char="–"/>
            </a:pPr>
            <a:r>
              <a:rPr lang="en-GB" dirty="0"/>
              <a:t>In addition there are a number of ingredients which are prohibited in nicotine-containing e-liquid, including vitamins, stimulants such as caffeine or taurine, colourings and chemicals which are carcinogenic, mutagenic and reprotoxic in their unburnt form.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Advertising </a:t>
            </a:r>
            <a:endParaRPr/>
          </a:p>
        </p:txBody>
      </p:sp>
      <p:sp>
        <p:nvSpPr>
          <p:cNvPr id="197" name="Google Shape;197;p2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rgbClr val="595959"/>
              </a:buClr>
              <a:buSzPct val="100000"/>
              <a:buChar char="•"/>
            </a:pPr>
            <a:r>
              <a:rPr lang="en-GB"/>
              <a:t>Advertising of all tobacco products is illegal. </a:t>
            </a:r>
            <a:endParaRPr/>
          </a:p>
          <a:p>
            <a:pPr marL="342900" lvl="0" indent="-342900" algn="l" rtl="0">
              <a:spcBef>
                <a:spcPts val="1200"/>
              </a:spcBef>
              <a:spcAft>
                <a:spcPts val="0"/>
              </a:spcAft>
              <a:buClr>
                <a:srgbClr val="595959"/>
              </a:buClr>
              <a:buSzPct val="100000"/>
              <a:buChar char="•"/>
            </a:pPr>
            <a:r>
              <a:rPr lang="en-GB"/>
              <a:t>Advertising of nicotine-containing vaping products is prohibited on broadcast media (TV and radio); and in newspapers, magazines and periodicals; online media and some other forms of electronic media (this includes social media). </a:t>
            </a:r>
            <a:endParaRPr/>
          </a:p>
          <a:p>
            <a:pPr marL="342900" lvl="0" indent="-342900" algn="l" rtl="0">
              <a:spcBef>
                <a:spcPts val="1200"/>
              </a:spcBef>
              <a:spcAft>
                <a:spcPts val="0"/>
              </a:spcAft>
              <a:buClr>
                <a:srgbClr val="595959"/>
              </a:buClr>
              <a:buSzPct val="100000"/>
              <a:buChar char="•"/>
            </a:pPr>
            <a:r>
              <a:rPr lang="en-GB"/>
              <a:t>If you see advertising for vapes that you feel is trying to encourage children and young people to try vaping, you can report it to the Advertising Standards Authority </a:t>
            </a:r>
            <a:r>
              <a:rPr lang="en-GB" u="sng">
                <a:solidFill>
                  <a:schemeClr val="hlink"/>
                </a:solidFill>
                <a:hlinkClick r:id="rId3"/>
              </a:rPr>
              <a:t>www.asa.org.uk</a:t>
            </a:r>
            <a:r>
              <a:rPr lang="en-GB"/>
              <a:t>.</a:t>
            </a:r>
            <a:endParaRPr/>
          </a:p>
          <a:p>
            <a:pPr marL="342900" lvl="0" indent="-342900" algn="l" rtl="0">
              <a:spcBef>
                <a:spcPts val="1200"/>
              </a:spcBef>
              <a:spcAft>
                <a:spcPts val="0"/>
              </a:spcAft>
              <a:buClr>
                <a:srgbClr val="595959"/>
              </a:buClr>
              <a:buSzPct val="100000"/>
              <a:buChar char="•"/>
            </a:pPr>
            <a:r>
              <a:rPr lang="en-GB"/>
              <a:t>Non-commercial public health campaigns promoting vaping as an alternative to smoking are permitted.</a:t>
            </a:r>
            <a:endParaRPr/>
          </a:p>
          <a:p>
            <a:pPr marL="342900" lvl="0" indent="-224790" algn="l" rtl="0">
              <a:spcBef>
                <a:spcPts val="1200"/>
              </a:spcBef>
              <a:spcAft>
                <a:spcPts val="0"/>
              </a:spcAft>
              <a:buClr>
                <a:srgbClr val="595959"/>
              </a:buClr>
              <a:buSzPct val="100000"/>
              <a:buNone/>
            </a:pPr>
            <a:endParaRPr/>
          </a:p>
          <a:p>
            <a:pPr marL="342900" lvl="0" indent="-224790" algn="l" rtl="0">
              <a:spcBef>
                <a:spcPts val="1200"/>
              </a:spcBef>
              <a:spcAft>
                <a:spcPts val="0"/>
              </a:spcAft>
              <a:buClr>
                <a:srgbClr val="595959"/>
              </a:buClr>
              <a:buSzPct val="100000"/>
              <a:buNone/>
            </a:pPr>
            <a:endParaRPr/>
          </a:p>
          <a:p>
            <a:pPr marL="342900" lvl="0" indent="-224790" algn="l" rtl="0">
              <a:spcBef>
                <a:spcPts val="1200"/>
              </a:spcBef>
              <a:spcAft>
                <a:spcPts val="0"/>
              </a:spcAft>
              <a:buClr>
                <a:srgbClr val="595959"/>
              </a:buClr>
              <a:buSzPct val="100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457200" y="396448"/>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a:t>How much nicotine is there in</a:t>
            </a:r>
            <a:br>
              <a:rPr lang="en-GB"/>
            </a:br>
            <a:r>
              <a:rPr lang="en-GB"/>
              <a:t>vapes compared to cigarettes?</a:t>
            </a:r>
            <a:endParaRPr/>
          </a:p>
        </p:txBody>
      </p:sp>
      <p:sp>
        <p:nvSpPr>
          <p:cNvPr id="203" name="Google Shape;203;p21"/>
          <p:cNvSpPr txBox="1">
            <a:spLocks noGrp="1"/>
          </p:cNvSpPr>
          <p:nvPr>
            <p:ph type="body" idx="1"/>
          </p:nvPr>
        </p:nvSpPr>
        <p:spPr>
          <a:xfrm>
            <a:off x="457200" y="1559859"/>
            <a:ext cx="8229600" cy="275856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595959"/>
              </a:buClr>
              <a:buSzPct val="100000"/>
              <a:buChar char="•"/>
            </a:pPr>
            <a:r>
              <a:rPr lang="en-GB" dirty="0"/>
              <a:t>Disposable vapes DO NOT contain as much or more nicotine as a packet of 20 cigarettes. </a:t>
            </a:r>
          </a:p>
          <a:p>
            <a:pPr marL="342900" lvl="0" indent="-342900" algn="l" rtl="0">
              <a:spcBef>
                <a:spcPts val="0"/>
              </a:spcBef>
              <a:spcAft>
                <a:spcPts val="0"/>
              </a:spcAft>
              <a:buClr>
                <a:srgbClr val="595959"/>
              </a:buClr>
              <a:buSzPct val="100000"/>
              <a:buChar char="•"/>
            </a:pPr>
            <a:endParaRPr dirty="0"/>
          </a:p>
          <a:p>
            <a:pPr marL="342900" lvl="0" indent="-342900" algn="l" rtl="0">
              <a:spcBef>
                <a:spcPts val="1200"/>
              </a:spcBef>
              <a:spcAft>
                <a:spcPts val="0"/>
              </a:spcAft>
              <a:buClr>
                <a:srgbClr val="595959"/>
              </a:buClr>
              <a:buSzPct val="100000"/>
              <a:buChar char="•"/>
            </a:pPr>
            <a:r>
              <a:rPr lang="en-GB" dirty="0"/>
              <a:t>Comparing like with like, a UK standard 2 ml disposable vape contains 40 mg of nicotine; an average pack of 20 cigarettes contains 250 mg of nicotine, which is more than six times as much. </a:t>
            </a:r>
            <a:endParaRPr dirty="0"/>
          </a:p>
          <a:p>
            <a:pPr marL="342900" lvl="0" indent="-342900" algn="l" rtl="0">
              <a:spcBef>
                <a:spcPts val="1200"/>
              </a:spcBef>
              <a:spcAft>
                <a:spcPts val="0"/>
              </a:spcAft>
              <a:buClr>
                <a:srgbClr val="595959"/>
              </a:buClr>
              <a:buSzPct val="100000"/>
              <a:buChar char="•"/>
            </a:pPr>
            <a:endParaRPr lang="en-GB" dirty="0"/>
          </a:p>
          <a:p>
            <a:pPr marL="342900" lvl="0" indent="-342900" algn="l" rtl="0">
              <a:spcBef>
                <a:spcPts val="1200"/>
              </a:spcBef>
              <a:spcAft>
                <a:spcPts val="0"/>
              </a:spcAft>
              <a:buClr>
                <a:srgbClr val="595959"/>
              </a:buClr>
              <a:buSzPct val="100000"/>
              <a:buChar char="•"/>
            </a:pPr>
            <a:r>
              <a:rPr lang="en-GB" dirty="0"/>
              <a:t>For both smoking and vaping, a small proportion of the nicotine content is absorbed by the user and depends largely on how a cigarette or vape is used, rather than what it contains.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57200" y="396448"/>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a:t>How much nicotine is there in</a:t>
            </a:r>
            <a:br>
              <a:rPr lang="en-GB"/>
            </a:br>
            <a:r>
              <a:rPr lang="en-GB"/>
              <a:t>vapes compared to cigarettes?</a:t>
            </a:r>
            <a:endParaRPr/>
          </a:p>
        </p:txBody>
      </p:sp>
      <p:sp>
        <p:nvSpPr>
          <p:cNvPr id="209" name="Google Shape;209;p22"/>
          <p:cNvSpPr txBox="1">
            <a:spLocks noGrp="1"/>
          </p:cNvSpPr>
          <p:nvPr>
            <p:ph type="body" idx="1"/>
          </p:nvPr>
        </p:nvSpPr>
        <p:spPr>
          <a:xfrm>
            <a:off x="457200" y="1629015"/>
            <a:ext cx="8229600" cy="268941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ts val="2400"/>
              <a:buChar char="•"/>
            </a:pPr>
            <a:r>
              <a:rPr lang="en-GB" dirty="0"/>
              <a:t>A packet of cigarettes takes between 160 and 320 puffs to smoke.</a:t>
            </a:r>
            <a:endParaRPr dirty="0"/>
          </a:p>
          <a:p>
            <a:pPr marL="342900" lvl="0" indent="-342900" algn="l" rtl="0">
              <a:spcBef>
                <a:spcPts val="1200"/>
              </a:spcBef>
              <a:spcAft>
                <a:spcPts val="0"/>
              </a:spcAft>
              <a:buClr>
                <a:srgbClr val="595959"/>
              </a:buClr>
              <a:buSzPts val="2400"/>
              <a:buChar char="•"/>
            </a:pPr>
            <a:r>
              <a:rPr lang="en-GB" dirty="0"/>
              <a:t>Popular disposable vapes, such as Elf Bar and Geek Bar, are said to contain around 600 puffs, but puffs on vapes ARE NOT equivalent to puffs on cigarette.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Diacetyl and Popcorn Lung</a:t>
            </a:r>
            <a:endParaRPr/>
          </a:p>
        </p:txBody>
      </p:sp>
      <p:sp>
        <p:nvSpPr>
          <p:cNvPr id="223" name="Google Shape;223;p24"/>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70000" lnSpcReduction="20000"/>
          </a:bodyPr>
          <a:lstStyle/>
          <a:p>
            <a:pPr marL="342900" indent="-342900" defTabSz="457200" eaLnBrk="1" fontAlgn="auto" latinLnBrk="0" hangingPunct="1">
              <a:lnSpc>
                <a:spcPct val="120000"/>
              </a:lnSpc>
              <a:spcBef>
                <a:spcPts val="0"/>
              </a:spcBef>
              <a:tabLst/>
              <a:defRPr/>
            </a:pPr>
            <a:r>
              <a:rPr lang="en-GB" sz="2800" dirty="0"/>
              <a:t>You may have heard of ‘popcorn lung’, a serious but rare respiratory disease so-called because it was found in popcorn factory workers, who had been exposed to high levels of exposure to diacetyl, which was used to give popcorn a buttery flavour.</a:t>
            </a:r>
          </a:p>
          <a:p>
            <a:pPr marL="342900" indent="-342900">
              <a:lnSpc>
                <a:spcPct val="120000"/>
              </a:lnSpc>
              <a:defRPr/>
            </a:pPr>
            <a:r>
              <a:rPr lang="en-GB" sz="2800" dirty="0"/>
              <a:t>Some vapes were found to contain diacetyl but in very small quantities, not the large quantities associated with ‘popcorn lung’. However, as a safety precaution it has been banned from vapes in the UK as are other ingredients that pose a risk to human health.</a:t>
            </a:r>
          </a:p>
          <a:p>
            <a:pPr marL="0" lvl="0" indent="0" algn="l" rtl="0">
              <a:spcBef>
                <a:spcPts val="0"/>
              </a:spcBef>
              <a:spcAft>
                <a:spcPts val="0"/>
              </a:spcAft>
              <a:buClr>
                <a:srgbClr val="595959"/>
              </a:buClr>
              <a:buSzPct val="1000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156754" y="479667"/>
            <a:ext cx="5055326"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dirty="0"/>
              <a:t>How does vaping </a:t>
            </a:r>
            <a:br>
              <a:rPr lang="en-GB" dirty="0"/>
            </a:br>
            <a:r>
              <a:rPr lang="en-GB" dirty="0"/>
              <a:t>harm the environment ?</a:t>
            </a:r>
            <a:endParaRPr dirty="0"/>
          </a:p>
        </p:txBody>
      </p:sp>
      <p:sp>
        <p:nvSpPr>
          <p:cNvPr id="229" name="Google Shape;229;p25"/>
          <p:cNvSpPr txBox="1">
            <a:spLocks noGrp="1"/>
          </p:cNvSpPr>
          <p:nvPr>
            <p:ph type="body" idx="1"/>
          </p:nvPr>
        </p:nvSpPr>
        <p:spPr>
          <a:xfrm>
            <a:off x="156754" y="1724297"/>
            <a:ext cx="5306594" cy="259413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595959"/>
              </a:buClr>
              <a:buSzPct val="100000"/>
              <a:buChar char="•"/>
            </a:pPr>
            <a:r>
              <a:rPr lang="en-GB" sz="1800" dirty="0"/>
              <a:t>Single-use vapes contain batteries and difficult to recycle plastics.</a:t>
            </a:r>
            <a:endParaRPr sz="1800" dirty="0"/>
          </a:p>
          <a:p>
            <a:pPr marL="342900" lvl="0" indent="-342900" algn="l" rtl="0">
              <a:lnSpc>
                <a:spcPct val="90000"/>
              </a:lnSpc>
              <a:spcBef>
                <a:spcPts val="1000"/>
              </a:spcBef>
              <a:spcAft>
                <a:spcPts val="0"/>
              </a:spcAft>
              <a:buClr>
                <a:srgbClr val="595959"/>
              </a:buClr>
              <a:buSzPct val="100000"/>
              <a:buChar char="•"/>
            </a:pPr>
            <a:r>
              <a:rPr lang="en-GB" sz="1800" dirty="0"/>
              <a:t>Approximately </a:t>
            </a:r>
            <a:r>
              <a:rPr lang="en-GB" sz="1800" b="1" dirty="0"/>
              <a:t>1.3 </a:t>
            </a:r>
            <a:r>
              <a:rPr lang="en-GB" sz="1800" dirty="0"/>
              <a:t>million disposable vapes</a:t>
            </a:r>
            <a:r>
              <a:rPr lang="en-GB" sz="1800" b="1" dirty="0"/>
              <a:t> </a:t>
            </a:r>
            <a:r>
              <a:rPr lang="en-GB" sz="1800" dirty="0"/>
              <a:t>are thrown away every week in the UK: enough to cover </a:t>
            </a:r>
            <a:r>
              <a:rPr lang="en-GB" sz="1800" b="1" dirty="0"/>
              <a:t>22 football pitches</a:t>
            </a:r>
            <a:r>
              <a:rPr lang="en-GB" sz="1800" dirty="0"/>
              <a:t>.</a:t>
            </a:r>
            <a:endParaRPr sz="1800" dirty="0"/>
          </a:p>
          <a:p>
            <a:pPr marL="342900" lvl="0" indent="-342900" algn="l" rtl="0">
              <a:lnSpc>
                <a:spcPct val="90000"/>
              </a:lnSpc>
              <a:spcBef>
                <a:spcPts val="1000"/>
              </a:spcBef>
              <a:spcAft>
                <a:spcPts val="0"/>
              </a:spcAft>
              <a:buClr>
                <a:srgbClr val="595959"/>
              </a:buClr>
              <a:buSzPct val="100000"/>
              <a:buChar char="•"/>
            </a:pPr>
            <a:r>
              <a:rPr lang="en-GB" sz="1800" dirty="0"/>
              <a:t>These break down in landfills causing dangerous chemicals to pollute the soil and water. </a:t>
            </a:r>
            <a:endParaRPr sz="1800" dirty="0"/>
          </a:p>
          <a:p>
            <a:pPr marL="342900" lvl="0" indent="-342900" algn="l" rtl="0">
              <a:lnSpc>
                <a:spcPct val="90000"/>
              </a:lnSpc>
              <a:spcBef>
                <a:spcPts val="1000"/>
              </a:spcBef>
              <a:spcAft>
                <a:spcPts val="0"/>
              </a:spcAft>
              <a:buClr>
                <a:srgbClr val="595959"/>
              </a:buClr>
              <a:buSzPct val="100000"/>
              <a:buChar char="•"/>
            </a:pPr>
            <a:r>
              <a:rPr lang="en-GB" sz="1800" dirty="0"/>
              <a:t>These chemicals can cause harm to humans, animals and the environment.</a:t>
            </a:r>
            <a:endParaRPr sz="1800" dirty="0"/>
          </a:p>
        </p:txBody>
      </p:sp>
      <p:pic>
        <p:nvPicPr>
          <p:cNvPr id="230" name="Google Shape;230;p25" descr="Text&#10;&#10;Description automatically generated"/>
          <p:cNvPicPr preferRelativeResize="0"/>
          <p:nvPr/>
        </p:nvPicPr>
        <p:blipFill rotWithShape="1">
          <a:blip r:embed="rId3">
            <a:alphaModFix/>
          </a:blip>
          <a:srcRect t="2823" r="-2" b="-2"/>
          <a:stretch/>
        </p:blipFill>
        <p:spPr>
          <a:xfrm>
            <a:off x="5399267" y="0"/>
            <a:ext cx="3744733" cy="51434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dirty="0"/>
              <a:t>What about the impact of tobacco </a:t>
            </a:r>
            <a:br>
              <a:rPr lang="en-GB" dirty="0"/>
            </a:br>
            <a:r>
              <a:rPr lang="en-GB" dirty="0"/>
              <a:t>on the environment?</a:t>
            </a:r>
            <a:endParaRPr dirty="0"/>
          </a:p>
        </p:txBody>
      </p:sp>
      <p:sp>
        <p:nvSpPr>
          <p:cNvPr id="236" name="Google Shape;236;p2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342900" indent="-342900">
              <a:lnSpc>
                <a:spcPct val="110000"/>
              </a:lnSpc>
              <a:spcBef>
                <a:spcPts val="0"/>
              </a:spcBef>
            </a:pPr>
            <a:endParaRPr lang="en-GB" dirty="0"/>
          </a:p>
          <a:p>
            <a:pPr marL="342900" indent="-342900">
              <a:lnSpc>
                <a:spcPct val="110000"/>
              </a:lnSpc>
              <a:spcBef>
                <a:spcPts val="0"/>
              </a:spcBef>
            </a:pPr>
            <a:r>
              <a:rPr lang="en-GB" dirty="0"/>
              <a:t>Tobacco growing, curing and manufacturing pollutes the environment, causes soil degradation, biodiversity losses, and deforestation.</a:t>
            </a:r>
          </a:p>
          <a:p>
            <a:pPr marL="342900" indent="-342900">
              <a:lnSpc>
                <a:spcPct val="110000"/>
              </a:lnSpc>
              <a:spcBef>
                <a:spcPts val="0"/>
              </a:spcBef>
            </a:pPr>
            <a:endParaRPr lang="en-GB" dirty="0"/>
          </a:p>
          <a:p>
            <a:pPr marL="342900" indent="-342900">
              <a:lnSpc>
                <a:spcPct val="110000"/>
              </a:lnSpc>
            </a:pPr>
            <a:r>
              <a:rPr lang="en-US" dirty="0"/>
              <a:t>Tobacco cigarettes are the most littered item and the toxic chemicals they contain pollute our pavements, parks, soil, rivers, and the sea with devastating consequences.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Impact of tobacco on the environment</a:t>
            </a:r>
            <a:endParaRPr/>
          </a:p>
        </p:txBody>
      </p:sp>
      <p:sp>
        <p:nvSpPr>
          <p:cNvPr id="243" name="Google Shape;243;p27"/>
          <p:cNvSpPr txBox="1">
            <a:spLocks noGrp="1"/>
          </p:cNvSpPr>
          <p:nvPr>
            <p:ph type="body" idx="1"/>
          </p:nvPr>
        </p:nvSpPr>
        <p:spPr>
          <a:xfrm>
            <a:off x="457200" y="1336917"/>
            <a:ext cx="8229600" cy="2981510"/>
          </a:xfrm>
          <a:prstGeom prst="rect">
            <a:avLst/>
          </a:prstGeom>
          <a:noFill/>
          <a:ln>
            <a:noFill/>
          </a:ln>
        </p:spPr>
        <p:txBody>
          <a:bodyPr spcFirstLastPara="1" wrap="square" lIns="91425" tIns="45700" rIns="91425" bIns="45700" anchor="t" anchorCtr="0">
            <a:normAutofit fontScale="25000" lnSpcReduction="20000"/>
          </a:bodyPr>
          <a:lstStyle/>
          <a:p>
            <a:pPr>
              <a:spcBef>
                <a:spcPts val="0"/>
              </a:spcBef>
              <a:buSzPct val="100000"/>
            </a:pPr>
            <a:r>
              <a:rPr lang="en-GB" sz="8000" dirty="0"/>
              <a:t>Globally the</a:t>
            </a:r>
            <a:r>
              <a:rPr lang="en-US" sz="8000" dirty="0"/>
              <a:t> tobacco industry </a:t>
            </a:r>
            <a:r>
              <a:rPr lang="en-GB" sz="8000" dirty="0"/>
              <a:t>manufactures the equivalent of six trillion cigarettes each year, using 5.3 million hectares of land.</a:t>
            </a:r>
          </a:p>
          <a:p>
            <a:pPr>
              <a:spcBef>
                <a:spcPts val="0"/>
              </a:spcBef>
              <a:buSzPct val="100000"/>
            </a:pPr>
            <a:endParaRPr lang="en-GB" sz="8000" dirty="0"/>
          </a:p>
          <a:p>
            <a:pPr>
              <a:buSzPct val="100000"/>
            </a:pPr>
            <a:r>
              <a:rPr lang="en-US" sz="8000" dirty="0"/>
              <a:t>Every year tobacco costs more than 8 million human lives, and 600 million trees, and 4.5 trillion cigarette filters pollute our pavements, parks, soil, rivers, beaches  and oceans.</a:t>
            </a:r>
          </a:p>
          <a:p>
            <a:pPr>
              <a:buSzPct val="100000"/>
            </a:pPr>
            <a:endParaRPr lang="en-GB" sz="8000" dirty="0"/>
          </a:p>
          <a:p>
            <a:pPr>
              <a:buSzPct val="100000"/>
            </a:pPr>
            <a:r>
              <a:rPr lang="en-GB" sz="8000" dirty="0"/>
              <a:t>Tobacco produces 25 megatons of solid waste, 55 megatons of waste water, almost 84 megatons of CO</a:t>
            </a:r>
            <a:r>
              <a:rPr lang="en-GB" sz="8000" baseline="-25000" dirty="0"/>
              <a:t>2</a:t>
            </a:r>
            <a:r>
              <a:rPr lang="en-GB" sz="8000" dirty="0"/>
              <a:t> emissions to climate change – approximately 0.2% of the global total.</a:t>
            </a:r>
          </a:p>
          <a:p>
            <a:pPr marL="76200" indent="0">
              <a:buSzPct val="100000"/>
              <a:buNone/>
            </a:pPr>
            <a:endParaRPr lang="en-GB" sz="8000" dirty="0"/>
          </a:p>
          <a:p>
            <a:pPr marL="76200" indent="0">
              <a:buSzPct val="100000"/>
              <a:buNone/>
            </a:pPr>
            <a:endParaRPr sz="9600" dirty="0"/>
          </a:p>
          <a:p>
            <a:pPr marL="0" marR="0" lvl="0" indent="0" algn="l" rtl="0">
              <a:lnSpc>
                <a:spcPct val="120000"/>
              </a:lnSpc>
              <a:spcBef>
                <a:spcPts val="0"/>
              </a:spcBef>
              <a:spcAft>
                <a:spcPts val="0"/>
              </a:spcAft>
              <a:buClr>
                <a:srgbClr val="595959"/>
              </a:buClr>
              <a:buSzPct val="100000"/>
              <a:buFont typeface="Arial"/>
              <a:buNone/>
            </a:pPr>
            <a:r>
              <a:rPr lang="en-GB" sz="4300" b="0" i="0" u="none" strike="noStrike" cap="none" dirty="0">
                <a:solidFill>
                  <a:srgbClr val="595959"/>
                </a:solidFill>
                <a:latin typeface="Calibri"/>
                <a:ea typeface="Calibri"/>
                <a:cs typeface="Calibri"/>
                <a:sym typeface="Calibri"/>
              </a:rPr>
              <a:t>More information:</a:t>
            </a:r>
            <a:endParaRPr dirty="0"/>
          </a:p>
          <a:p>
            <a:pPr marL="342900" marR="0" lvl="0" indent="-342900" algn="l" defTabSz="457200" rtl="0" eaLnBrk="1" fontAlgn="auto" latinLnBrk="0" hangingPunct="1">
              <a:lnSpc>
                <a:spcPct val="120000"/>
              </a:lnSpc>
              <a:spcBef>
                <a:spcPts val="0"/>
              </a:spcBef>
              <a:spcAft>
                <a:spcPts val="1000"/>
              </a:spcAft>
              <a:buClrTx/>
              <a:buSzTx/>
              <a:buFont typeface="Arial"/>
              <a:buChar char="•"/>
              <a:tabLst/>
              <a:defRPr/>
            </a:pP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WHO. </a:t>
            </a: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Tobacco: poisoning our planet</a:t>
            </a: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29 May 2022</a:t>
            </a:r>
            <a:endParaRPr dirty="0"/>
          </a:p>
          <a:p>
            <a:pPr marL="342900" lvl="0" indent="-304800" algn="l" rtl="0">
              <a:spcBef>
                <a:spcPts val="1200"/>
              </a:spcBef>
              <a:spcAft>
                <a:spcPts val="0"/>
              </a:spcAft>
              <a:buClr>
                <a:srgbClr val="595959"/>
              </a:buClr>
              <a:buSzPct val="100000"/>
              <a:buNone/>
            </a:pPr>
            <a:endParaRPr dirty="0"/>
          </a:p>
          <a:p>
            <a:pPr marL="342900" lvl="0" indent="-304800" algn="l" rtl="0">
              <a:spcBef>
                <a:spcPts val="1200"/>
              </a:spcBef>
              <a:spcAft>
                <a:spcPts val="0"/>
              </a:spcAft>
              <a:buClr>
                <a:srgbClr val="595959"/>
              </a:buClr>
              <a:buSzPct val="1000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Our advice</a:t>
            </a:r>
            <a:endParaRPr/>
          </a:p>
        </p:txBody>
      </p:sp>
      <p:sp>
        <p:nvSpPr>
          <p:cNvPr id="249" name="Google Shape;249;p2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595959"/>
              </a:buClr>
              <a:buSzPts val="2400"/>
              <a:buNone/>
            </a:pPr>
            <a:r>
              <a:rPr lang="en-GB" sz="2800" dirty="0"/>
              <a:t>Vapes are helpful quit aids to support smokers to stop</a:t>
            </a:r>
            <a:endParaRPr sz="2800" dirty="0"/>
          </a:p>
          <a:p>
            <a:pPr marL="0" lvl="0" indent="0" algn="ctr" rtl="0">
              <a:spcBef>
                <a:spcPts val="1200"/>
              </a:spcBef>
              <a:spcAft>
                <a:spcPts val="0"/>
              </a:spcAft>
              <a:buClr>
                <a:srgbClr val="595959"/>
              </a:buClr>
              <a:buSzPts val="2400"/>
              <a:buNone/>
            </a:pPr>
            <a:endParaRPr sz="2800" dirty="0"/>
          </a:p>
          <a:p>
            <a:pPr marL="0" lvl="0" indent="0" algn="ctr" rtl="0">
              <a:spcBef>
                <a:spcPts val="1200"/>
              </a:spcBef>
              <a:spcAft>
                <a:spcPts val="0"/>
              </a:spcAft>
              <a:buClr>
                <a:srgbClr val="595959"/>
              </a:buClr>
              <a:buSzPts val="2400"/>
              <a:buNone/>
            </a:pPr>
            <a:r>
              <a:rPr lang="en-GB" sz="2800" dirty="0"/>
              <a:t>Our advice to children and young people and non smokers is:</a:t>
            </a:r>
          </a:p>
          <a:p>
            <a:pPr marL="0" lvl="0" indent="0" algn="ctr" rtl="0">
              <a:spcBef>
                <a:spcPts val="1200"/>
              </a:spcBef>
              <a:spcAft>
                <a:spcPts val="0"/>
              </a:spcAft>
              <a:buClr>
                <a:srgbClr val="595959"/>
              </a:buClr>
              <a:buSzPts val="2400"/>
              <a:buNone/>
            </a:pPr>
            <a:r>
              <a:rPr lang="en-GB" sz="3200" b="1" dirty="0"/>
              <a:t> Don’t smoke? Don’t start to vape.</a:t>
            </a:r>
            <a:endParaRPr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26A3-A89B-AAF7-9FEC-A35C854F923A}"/>
              </a:ext>
            </a:extLst>
          </p:cNvPr>
          <p:cNvSpPr>
            <a:spLocks noGrp="1"/>
          </p:cNvSpPr>
          <p:nvPr>
            <p:ph type="title"/>
          </p:nvPr>
        </p:nvSpPr>
        <p:spPr>
          <a:xfrm>
            <a:off x="1240221" y="125826"/>
            <a:ext cx="6284512" cy="857250"/>
          </a:xfrm>
        </p:spPr>
        <p:txBody>
          <a:bodyPr>
            <a:noAutofit/>
          </a:bodyPr>
          <a:lstStyle/>
          <a:p>
            <a:r>
              <a:rPr lang="en-GB" sz="2800" b="1" dirty="0">
                <a:effectLst/>
                <a:latin typeface="Segoe UI" panose="020B0502040204020203" pitchFamily="34" charset="0"/>
              </a:rPr>
              <a:t>ASH </a:t>
            </a:r>
            <a:r>
              <a:rPr lang="en-GB" sz="2400" b="1" dirty="0">
                <a:effectLst/>
                <a:latin typeface="Segoe UI" panose="020B0502040204020203" pitchFamily="34" charset="0"/>
              </a:rPr>
              <a:t>Smokefree</a:t>
            </a:r>
            <a:r>
              <a:rPr lang="en-GB" sz="2800" b="1" dirty="0">
                <a:effectLst/>
                <a:latin typeface="Segoe UI" panose="020B0502040204020203" pitchFamily="34" charset="0"/>
              </a:rPr>
              <a:t> GB youth survey on vaping prevalence among CYP: </a:t>
            </a:r>
            <a:r>
              <a:rPr lang="en-GB" sz="2800" b="1" dirty="0"/>
              <a:t>2022</a:t>
            </a:r>
          </a:p>
        </p:txBody>
      </p:sp>
      <p:sp>
        <p:nvSpPr>
          <p:cNvPr id="3" name="Content Placeholder 2">
            <a:extLst>
              <a:ext uri="{FF2B5EF4-FFF2-40B4-BE49-F238E27FC236}">
                <a16:creationId xmlns:a16="http://schemas.microsoft.com/office/drawing/2014/main" id="{FCF63FA2-1618-F8A7-D83C-A5ABE30DC45B}"/>
              </a:ext>
            </a:extLst>
          </p:cNvPr>
          <p:cNvSpPr>
            <a:spLocks noGrp="1"/>
          </p:cNvSpPr>
          <p:nvPr>
            <p:ph idx="1"/>
          </p:nvPr>
        </p:nvSpPr>
        <p:spPr>
          <a:xfrm>
            <a:off x="457200" y="983075"/>
            <a:ext cx="8229600" cy="4240857"/>
          </a:xfrm>
        </p:spPr>
        <p:txBody>
          <a:bodyPr>
            <a:normAutofit/>
          </a:bodyPr>
          <a:lstStyle/>
          <a:p>
            <a:pPr marL="0" indent="0">
              <a:spcBef>
                <a:spcPts val="0"/>
              </a:spcBef>
              <a:buSzPts val="1000"/>
              <a:buNone/>
              <a:tabLst>
                <a:tab pos="342892" algn="l"/>
              </a:tabLst>
            </a:pPr>
            <a:endParaRPr lang="en-GB" sz="1500" b="1" dirty="0">
              <a:solidFill>
                <a:srgbClr val="202020"/>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SzPts val="1000"/>
              <a:buNone/>
              <a:tabLst>
                <a:tab pos="342892" algn="l"/>
              </a:tabLst>
            </a:pPr>
            <a:r>
              <a:rPr lang="en-GB" sz="1400" b="1" dirty="0">
                <a:solidFill>
                  <a:srgbClr val="202020"/>
                </a:solidFill>
                <a:latin typeface="Calibri" panose="020F0502020204030204" pitchFamily="34" charset="0"/>
                <a:ea typeface="Times New Roman" panose="02020603050405020304" pitchFamily="18" charset="0"/>
                <a:cs typeface="Calibri" panose="020F0502020204030204" pitchFamily="34" charset="0"/>
              </a:rPr>
              <a:t>Overall vaping rates</a:t>
            </a:r>
          </a:p>
          <a:p>
            <a:pPr marL="257168" indent="-257168">
              <a:spcBef>
                <a:spcPts val="0"/>
              </a:spcBef>
              <a:buSzPts val="1000"/>
              <a:buFont typeface="Symbol" panose="05050102010706020507" pitchFamily="18" charset="2"/>
              <a:buChar char=""/>
              <a:tabLst>
                <a:tab pos="342892" algn="l"/>
              </a:tabLst>
            </a:pPr>
            <a:r>
              <a:rPr lang="en-GB" sz="1400" dirty="0">
                <a:solidFill>
                  <a:srgbClr val="202020"/>
                </a:solidFill>
                <a:latin typeface="Calibri" panose="020F0502020204030204" pitchFamily="34" charset="0"/>
                <a:ea typeface="Times New Roman" panose="02020603050405020304" pitchFamily="18" charset="0"/>
                <a:cs typeface="Calibri" panose="020F0502020204030204" pitchFamily="34" charset="0"/>
              </a:rPr>
              <a:t>Current vaping among children 11-17 up from 4% in 2020, around the time of the first lockdown, to 7% in 2022</a:t>
            </a:r>
          </a:p>
          <a:p>
            <a:pPr marL="257168" indent="-257168">
              <a:spcBef>
                <a:spcPts val="0"/>
              </a:spcBef>
              <a:buSzPts val="1000"/>
              <a:buFont typeface="Symbol" panose="05050102010706020507" pitchFamily="18" charset="2"/>
              <a:buChar char=""/>
              <a:tabLst>
                <a:tab pos="342892" algn="l"/>
              </a:tabLst>
            </a:pPr>
            <a:endParaRPr lang="en-GB" sz="1400" dirty="0">
              <a:solidFill>
                <a:srgbClr val="202020"/>
              </a:solidFill>
              <a:latin typeface="Calibri" panose="020F0502020204030204" pitchFamily="34" charset="0"/>
              <a:ea typeface="Times New Roman" panose="02020603050405020304" pitchFamily="18"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1400" dirty="0">
                <a:solidFill>
                  <a:srgbClr val="202020"/>
                </a:solidFill>
                <a:latin typeface="Calibri" panose="020F0502020204030204" pitchFamily="34" charset="0"/>
                <a:ea typeface="Times New Roman" panose="02020603050405020304" pitchFamily="18" charset="0"/>
                <a:cs typeface="Calibri" panose="020F0502020204030204" pitchFamily="34" charset="0"/>
              </a:rPr>
              <a:t>While the increase is a cause for concern, and needs close monitoring, 92% of under 18s who’ve never smoked, have also never vaped and only 2% have vaped more frequently than once or twice</a:t>
            </a:r>
          </a:p>
          <a:p>
            <a:pPr marL="0" indent="0">
              <a:spcBef>
                <a:spcPts val="0"/>
              </a:spcBef>
              <a:buSzPts val="1000"/>
              <a:buNone/>
              <a:tabLst>
                <a:tab pos="342892" algn="l"/>
              </a:tabLst>
            </a:pPr>
            <a:endParaRPr lang="en-GB" sz="1400" dirty="0">
              <a:latin typeface="Calibri" panose="020F0502020204030204" pitchFamily="34"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1400" dirty="0">
                <a:latin typeface="Calibri" panose="020F0502020204030204" pitchFamily="34" charset="0"/>
                <a:cs typeface="Calibri" panose="020F0502020204030204" pitchFamily="34" charset="0"/>
              </a:rPr>
              <a:t>Children under 16 are least likely to try vapes. 10.4% of 11-15 year olds have tried vaping, compared to 29.1% of 16-17 year olds. Among 18 year olds 40.8% report having tried a vape</a:t>
            </a:r>
          </a:p>
          <a:p>
            <a:pPr marL="257168" indent="-257168">
              <a:spcBef>
                <a:spcPts val="0"/>
              </a:spcBef>
              <a:buSzPts val="1000"/>
              <a:buFont typeface="Symbol" panose="05050102010706020507" pitchFamily="18" charset="2"/>
              <a:buChar char=""/>
              <a:tabLst>
                <a:tab pos="342892" algn="l"/>
              </a:tabLst>
            </a:pPr>
            <a:endParaRPr lang="en-GB" sz="1400" dirty="0">
              <a:latin typeface="Calibri" panose="020F0502020204030204" pitchFamily="34"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1400" dirty="0">
                <a:latin typeface="Calibri" panose="020F0502020204030204" pitchFamily="34" charset="0"/>
                <a:cs typeface="Calibri" panose="020F0502020204030204" pitchFamily="34" charset="0"/>
              </a:rPr>
              <a:t>Use of vaping among 11-17 year olds who have never smoked remains low and largely experimental, while 7.5% of never smokers have tried an e-cigarette in 2022 only 1.7% report at least monthly use</a:t>
            </a:r>
          </a:p>
          <a:p>
            <a:pPr marL="0" indent="0">
              <a:spcBef>
                <a:spcPts val="0"/>
              </a:spcBef>
              <a:buSzPts val="1000"/>
              <a:buNone/>
              <a:tabLst>
                <a:tab pos="342892" algn="l"/>
              </a:tabLst>
            </a:pPr>
            <a:br>
              <a:rPr lang="en-GB" sz="1500" dirty="0">
                <a:solidFill>
                  <a:srgbClr val="202020"/>
                </a:solidFill>
                <a:latin typeface="Helvetica" panose="020B0604020202020204" pitchFamily="34" charset="0"/>
                <a:ea typeface="Calibri" panose="020F0502020204030204" pitchFamily="34" charset="0"/>
              </a:rPr>
            </a:br>
            <a:r>
              <a:rPr lang="en-GB" sz="1500" dirty="0">
                <a:solidFill>
                  <a:srgbClr val="202020"/>
                </a:solidFill>
                <a:latin typeface="Helvetica" panose="020B0604020202020204" pitchFamily="34" charset="0"/>
                <a:ea typeface="Calibri" panose="020F0502020204030204" pitchFamily="34" charset="0"/>
              </a:rPr>
              <a:t>	</a:t>
            </a:r>
            <a:r>
              <a:rPr lang="en-GB" sz="1500" dirty="0">
                <a:hlinkClick r:id="rId2"/>
              </a:rPr>
              <a:t>Use-of-e-cigarettes-among-young-people-in-Great-Britain-2022.pdf (ash.org.uk)</a:t>
            </a:r>
            <a:endParaRPr lang="en-GB" sz="1500" dirty="0"/>
          </a:p>
          <a:p>
            <a:pPr marL="0" indent="0">
              <a:spcBef>
                <a:spcPts val="0"/>
              </a:spcBef>
              <a:buNone/>
            </a:pPr>
            <a:endParaRPr lang="en-GB" sz="2100" b="1" dirty="0"/>
          </a:p>
          <a:p>
            <a:pPr>
              <a:spcBef>
                <a:spcPts val="0"/>
              </a:spcBef>
            </a:pPr>
            <a:endParaRPr lang="en-GB" dirty="0"/>
          </a:p>
        </p:txBody>
      </p:sp>
      <p:pic>
        <p:nvPicPr>
          <p:cNvPr id="4" name="Picture 3" descr="Logo, company name&#10;&#10;Description automatically generated">
            <a:extLst>
              <a:ext uri="{FF2B5EF4-FFF2-40B4-BE49-F238E27FC236}">
                <a16:creationId xmlns:a16="http://schemas.microsoft.com/office/drawing/2014/main" id="{ABD37190-1053-9CD5-1E12-AB8F28932561}"/>
              </a:ext>
            </a:extLst>
          </p:cNvPr>
          <p:cNvPicPr>
            <a:picLocks noChangeAspect="1"/>
          </p:cNvPicPr>
          <p:nvPr/>
        </p:nvPicPr>
        <p:blipFill>
          <a:blip r:embed="rId3"/>
          <a:stretch>
            <a:fillRect/>
          </a:stretch>
        </p:blipFill>
        <p:spPr>
          <a:xfrm>
            <a:off x="386570" y="241168"/>
            <a:ext cx="859536" cy="499872"/>
          </a:xfrm>
          <a:prstGeom prst="rect">
            <a:avLst/>
          </a:prstGeom>
        </p:spPr>
      </p:pic>
    </p:spTree>
    <p:extLst>
      <p:ext uri="{BB962C8B-B14F-4D97-AF65-F5344CB8AC3E}">
        <p14:creationId xmlns:p14="http://schemas.microsoft.com/office/powerpoint/2010/main" val="1029053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Debate and discussion</a:t>
            </a:r>
            <a:endParaRPr/>
          </a:p>
        </p:txBody>
      </p:sp>
      <p:sp>
        <p:nvSpPr>
          <p:cNvPr id="255" name="Google Shape;255;p29"/>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rgbClr val="595959"/>
              </a:buClr>
              <a:buSzPts val="2400"/>
              <a:buNone/>
            </a:pPr>
            <a:r>
              <a:rPr lang="en-GB" dirty="0"/>
              <a:t>Key questions:</a:t>
            </a:r>
            <a:endParaRPr dirty="0"/>
          </a:p>
          <a:p>
            <a:pPr marL="342900" indent="-342900"/>
            <a:r>
              <a:rPr lang="en-GB" dirty="0"/>
              <a:t>What do they think about smoking…?</a:t>
            </a:r>
          </a:p>
          <a:p>
            <a:pPr marL="800100" lvl="1" indent="-342900">
              <a:buSzPts val="2400"/>
              <a:buChar char="•"/>
            </a:pPr>
            <a:r>
              <a:rPr lang="en-GB" sz="2400" dirty="0"/>
              <a:t>…and what do they think about vaping…?</a:t>
            </a:r>
          </a:p>
          <a:p>
            <a:pPr marL="800100" lvl="1" indent="-342900">
              <a:buSzPts val="2400"/>
              <a:buChar char="•"/>
            </a:pPr>
            <a:r>
              <a:rPr lang="en-GB" sz="2400" dirty="0"/>
              <a:t>…what is the difference?</a:t>
            </a:r>
            <a:endParaRPr sz="2400" dirty="0"/>
          </a:p>
          <a:p>
            <a:pPr marL="342900" lvl="0" indent="-342900" algn="l" rtl="0">
              <a:spcBef>
                <a:spcPts val="1200"/>
              </a:spcBef>
              <a:spcAft>
                <a:spcPts val="0"/>
              </a:spcAft>
              <a:buClr>
                <a:srgbClr val="595959"/>
              </a:buClr>
              <a:buSzPts val="2400"/>
              <a:buChar char="•"/>
            </a:pPr>
            <a:r>
              <a:rPr lang="en-GB" dirty="0"/>
              <a:t>Do they know people who smoke or vape?</a:t>
            </a:r>
            <a:endParaRPr dirty="0"/>
          </a:p>
          <a:p>
            <a:pPr marL="342900" lvl="0" indent="-342900" algn="l" rtl="0">
              <a:spcBef>
                <a:spcPts val="1200"/>
              </a:spcBef>
              <a:spcAft>
                <a:spcPts val="0"/>
              </a:spcAft>
              <a:buClr>
                <a:srgbClr val="595959"/>
              </a:buClr>
              <a:buSzPts val="2400"/>
              <a:buChar char="•"/>
            </a:pPr>
            <a:r>
              <a:rPr lang="en-GB" dirty="0"/>
              <a:t>Why do they think people smoke or vape?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Debate and discussion</a:t>
            </a:r>
            <a:endParaRPr/>
          </a:p>
        </p:txBody>
      </p:sp>
      <p:sp>
        <p:nvSpPr>
          <p:cNvPr id="261" name="Google Shape;261;p3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rgbClr val="595959"/>
              </a:buClr>
              <a:buSzPct val="100000"/>
              <a:buNone/>
            </a:pPr>
            <a:r>
              <a:rPr lang="en-GB" sz="2000" dirty="0"/>
              <a:t>Key questions:</a:t>
            </a:r>
            <a:endParaRPr dirty="0"/>
          </a:p>
          <a:p>
            <a:pPr marL="342900" lvl="0" indent="-342900" algn="l" rtl="0">
              <a:spcBef>
                <a:spcPts val="1200"/>
              </a:spcBef>
              <a:spcAft>
                <a:spcPts val="0"/>
              </a:spcAft>
              <a:buClr>
                <a:srgbClr val="595959"/>
              </a:buClr>
              <a:buSzPct val="100000"/>
              <a:buChar char="•"/>
            </a:pPr>
            <a:r>
              <a:rPr lang="en-GB" sz="2000" dirty="0"/>
              <a:t>Discuss the different reasons why children may smoke or vape – give examples such as wanting to fit in, curiosity, stress. Talk through effective ways to respond if they ever feel pressured to try either and practise responding together. More information can be found here to support these conversations - </a:t>
            </a:r>
            <a:r>
              <a:rPr lang="en-GB" sz="2000" u="sng" dirty="0">
                <a:solidFill>
                  <a:schemeClr val="hlink"/>
                </a:solidFill>
                <a:hlinkClick r:id="rId3"/>
              </a:rPr>
              <a:t>Feeling pressured to take drugs? Here are 10 ways to deal with it | FRANK (talktofrank.com)</a:t>
            </a:r>
            <a:r>
              <a:rPr lang="en-GB" sz="2000" u="sng" dirty="0">
                <a:solidFill>
                  <a:schemeClr val="hlink"/>
                </a:solidFill>
              </a:rPr>
              <a:t>.</a:t>
            </a:r>
            <a:endParaRPr sz="2000" dirty="0"/>
          </a:p>
          <a:p>
            <a:pPr marL="342900" lvl="0" indent="-342900" algn="l" rtl="0">
              <a:spcBef>
                <a:spcPts val="1200"/>
              </a:spcBef>
              <a:spcAft>
                <a:spcPts val="0"/>
              </a:spcAft>
              <a:buClr>
                <a:srgbClr val="595959"/>
              </a:buClr>
              <a:buSzPct val="100000"/>
              <a:buChar char="•"/>
            </a:pPr>
            <a:r>
              <a:rPr lang="en-GB" sz="2000" dirty="0"/>
              <a:t>Explain the facts.</a:t>
            </a:r>
            <a:endParaRPr dirty="0"/>
          </a:p>
          <a:p>
            <a:pPr marL="342900" lvl="0" indent="-342900" algn="l" rtl="0">
              <a:spcBef>
                <a:spcPts val="1200"/>
              </a:spcBef>
              <a:spcAft>
                <a:spcPts val="0"/>
              </a:spcAft>
              <a:buClr>
                <a:srgbClr val="595959"/>
              </a:buClr>
              <a:buSzPct val="100000"/>
              <a:buChar char="•"/>
            </a:pPr>
            <a:r>
              <a:rPr lang="en-GB" sz="2000" dirty="0"/>
              <a:t>Discuss why nicotine vapes are not for non-smokers and children but </a:t>
            </a:r>
            <a:br>
              <a:rPr lang="en-GB" sz="2000" dirty="0"/>
            </a:br>
            <a:r>
              <a:rPr lang="en-GB" sz="2000" dirty="0"/>
              <a:t>are an effective quitting aid for adult smokers.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p:txBody>
          <a:bodyPr/>
          <a:lstStyle/>
          <a:p>
            <a:pPr lvl="0"/>
            <a:r>
              <a:rPr lang="en-GB"/>
              <a:t>Debate and discussion</a:t>
            </a:r>
          </a:p>
        </p:txBody>
      </p:sp>
      <p:sp>
        <p:nvSpPr>
          <p:cNvPr id="267" name="Google Shape;267;p31"/>
          <p:cNvSpPr txBox="1">
            <a:spLocks noGrp="1"/>
          </p:cNvSpPr>
          <p:nvPr>
            <p:ph type="body" idx="1"/>
          </p:nvPr>
        </p:nvSpPr>
        <p:spPr>
          <a:xfrm>
            <a:off x="457200" y="1336917"/>
            <a:ext cx="8229600" cy="2878538"/>
          </a:xfrm>
        </p:spPr>
        <p:txBody>
          <a:bodyPr>
            <a:normAutofit fontScale="62500" lnSpcReduction="20000"/>
          </a:bodyPr>
          <a:lstStyle/>
          <a:p>
            <a:pPr lvl="0"/>
            <a:r>
              <a:rPr lang="en-GB" dirty="0"/>
              <a:t>If a child confides that they are a smoker or a vaper try to understand why they are smoking or vaping by asking questions like “What do you enjoy about smoking or vaping?” Or “How does smoking or vaping make you feel?”. Understanding this might help you to understand their needs and discuss other ways to meet their needs.  </a:t>
            </a:r>
          </a:p>
          <a:p>
            <a:pPr lvl="0"/>
            <a:r>
              <a:rPr lang="en-GB" dirty="0"/>
              <a:t>Make a referral, where appropriate, to the school nurse, pastoral lead, safeguarding lead who can then seek support re: vaping or stopping smoking</a:t>
            </a:r>
          </a:p>
          <a:p>
            <a:pPr lvl="0"/>
            <a:r>
              <a:rPr lang="en-GB" dirty="0"/>
              <a:t>Additionally children and young people can be directed to Talk to FRANK telephone support </a:t>
            </a:r>
            <a:br>
              <a:rPr lang="en-GB" dirty="0"/>
            </a:br>
            <a:r>
              <a:rPr lang="en-GB" b="1" dirty="0"/>
              <a:t>0300 123 6600</a:t>
            </a:r>
            <a:r>
              <a:rPr lang="en-GB" dirty="0"/>
              <a:t> for confidential advice</a:t>
            </a:r>
          </a:p>
          <a:p>
            <a:pPr lvl="0"/>
            <a:r>
              <a:rPr lang="en-GB" dirty="0"/>
              <a:t>Provide information on the school smoking and vaping policies - children should not be </a:t>
            </a:r>
            <a:br>
              <a:rPr lang="en-GB" dirty="0"/>
            </a:br>
            <a:r>
              <a:rPr lang="en-GB" dirty="0"/>
              <a:t>excluded from school for vaping or smoking, unless it is associated with other disruptive behaviour which justifies this.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title"/>
          </p:nvPr>
        </p:nvSpPr>
        <p:spPr/>
        <p:txBody>
          <a:bodyPr/>
          <a:lstStyle/>
          <a:p>
            <a:pPr lvl="0"/>
            <a:r>
              <a:rPr lang="en-GB"/>
              <a:t>Further reading and helpful info</a:t>
            </a:r>
          </a:p>
        </p:txBody>
      </p:sp>
      <p:sp>
        <p:nvSpPr>
          <p:cNvPr id="273" name="Google Shape;273;p32"/>
          <p:cNvSpPr txBox="1">
            <a:spLocks noGrp="1"/>
          </p:cNvSpPr>
          <p:nvPr>
            <p:ph type="body" idx="1"/>
          </p:nvPr>
        </p:nvSpPr>
        <p:spPr/>
        <p:txBody>
          <a:bodyPr>
            <a:normAutofit fontScale="62500" lnSpcReduction="20000"/>
          </a:bodyPr>
          <a:lstStyle/>
          <a:p>
            <a:r>
              <a:rPr lang="en-GB" dirty="0">
                <a:hlinkClick r:id="rId3"/>
              </a:rPr>
              <a:t>www.smokefreesheffield.org</a:t>
            </a:r>
          </a:p>
          <a:p>
            <a:r>
              <a:rPr lang="en-GB" dirty="0">
                <a:hlinkClick r:id="rId3"/>
              </a:rPr>
              <a:t>ASH-brief-for-local-authorities-on-youth-vaping.pdf</a:t>
            </a:r>
            <a:endParaRPr lang="en-GB" dirty="0"/>
          </a:p>
          <a:p>
            <a:r>
              <a:rPr lang="en-GB" dirty="0">
                <a:hlinkClick r:id="rId4"/>
              </a:rPr>
              <a:t>www.nhs.uk/better-health/quit-smoking/vaping-to-quit-smoking/</a:t>
            </a:r>
            <a:endParaRPr lang="en-GB" dirty="0"/>
          </a:p>
          <a:p>
            <a:r>
              <a:rPr lang="en-GB" dirty="0">
                <a:hlinkClick r:id="rId5"/>
              </a:rPr>
              <a:t>https://ash.org.uk/uploads/Use-of-e-cigarettes-among-young-people-in-Great-Britain-2022.pdf</a:t>
            </a:r>
            <a:endParaRPr lang="en-GB" dirty="0"/>
          </a:p>
          <a:p>
            <a:r>
              <a:rPr lang="en-GB" dirty="0">
                <a:hlinkClick r:id="rId6"/>
              </a:rPr>
              <a:t>Vapes | FRANK (talktofrank.com)</a:t>
            </a:r>
            <a:endParaRPr lang="en-GB" dirty="0"/>
          </a:p>
          <a:p>
            <a:r>
              <a:rPr lang="en-GB" dirty="0">
                <a:hlinkClick r:id="rId7"/>
              </a:rPr>
              <a:t>https://ash.org.uk/uploads/ASH-guidance-for-school-vaping-policies.pdf</a:t>
            </a:r>
            <a:endParaRPr lang="en-GB" dirty="0"/>
          </a:p>
          <a:p>
            <a:r>
              <a:rPr lang="en-GB" dirty="0">
                <a:hlinkClick r:id="rId8"/>
              </a:rPr>
              <a:t>https://www.gov.uk/government/publications/nicotine-vaping-in-england-2022-evidence-update</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788D-D079-0A43-063E-C9D84DA21A20}"/>
              </a:ext>
            </a:extLst>
          </p:cNvPr>
          <p:cNvSpPr>
            <a:spLocks noGrp="1"/>
          </p:cNvSpPr>
          <p:nvPr>
            <p:ph type="title"/>
          </p:nvPr>
        </p:nvSpPr>
        <p:spPr>
          <a:xfrm>
            <a:off x="1376855" y="420575"/>
            <a:ext cx="6031348" cy="857250"/>
          </a:xfrm>
        </p:spPr>
        <p:txBody>
          <a:bodyPr>
            <a:noAutofit/>
          </a:bodyPr>
          <a:lstStyle/>
          <a:p>
            <a:r>
              <a:rPr lang="en-GB" sz="2800" b="1" dirty="0">
                <a:effectLst/>
                <a:latin typeface="Segoe UI" panose="020B0502040204020203" pitchFamily="34" charset="0"/>
              </a:rPr>
              <a:t>ASH Smokefree GB youth survey on vaping prevalence among CYP: </a:t>
            </a:r>
            <a:r>
              <a:rPr lang="en-GB" sz="2800" b="1" dirty="0"/>
              <a:t>2022</a:t>
            </a:r>
            <a:endParaRPr lang="en-GB" sz="2800" dirty="0"/>
          </a:p>
        </p:txBody>
      </p:sp>
      <p:sp>
        <p:nvSpPr>
          <p:cNvPr id="3" name="Content Placeholder 2">
            <a:extLst>
              <a:ext uri="{FF2B5EF4-FFF2-40B4-BE49-F238E27FC236}">
                <a16:creationId xmlns:a16="http://schemas.microsoft.com/office/drawing/2014/main" id="{E2201EA0-1398-E60A-4503-BB4F3AFAC822}"/>
              </a:ext>
            </a:extLst>
          </p:cNvPr>
          <p:cNvSpPr>
            <a:spLocks noGrp="1"/>
          </p:cNvSpPr>
          <p:nvPr>
            <p:ph idx="1"/>
          </p:nvPr>
        </p:nvSpPr>
        <p:spPr>
          <a:xfrm>
            <a:off x="457200" y="1618593"/>
            <a:ext cx="8229600" cy="2609458"/>
          </a:xfrm>
        </p:spPr>
        <p:txBody>
          <a:bodyPr>
            <a:normAutofit fontScale="40000" lnSpcReduction="20000"/>
          </a:bodyPr>
          <a:lstStyle/>
          <a:p>
            <a:pPr marL="0" indent="0">
              <a:spcBef>
                <a:spcPts val="0"/>
              </a:spcBef>
              <a:buNone/>
            </a:pPr>
            <a:r>
              <a:rPr lang="en-GB" sz="3400" b="1" dirty="0">
                <a:solidFill>
                  <a:srgbClr val="202020"/>
                </a:solidFill>
                <a:latin typeface="Calibri" panose="020F0502020204030204" pitchFamily="34" charset="0"/>
                <a:ea typeface="Calibri" panose="020F0502020204030204" pitchFamily="34" charset="0"/>
                <a:cs typeface="Calibri" panose="020F0502020204030204" pitchFamily="34" charset="0"/>
              </a:rPr>
              <a:t>Youth use of disposable vapes</a:t>
            </a:r>
            <a:r>
              <a:rPr lang="en-GB" sz="3400" dirty="0">
                <a:solidFill>
                  <a:srgbClr val="202020"/>
                </a:solidFill>
                <a:latin typeface="Calibri" panose="020F0502020204030204" pitchFamily="34" charset="0"/>
                <a:ea typeface="Calibri" panose="020F0502020204030204" pitchFamily="34" charset="0"/>
                <a:cs typeface="Calibri" panose="020F0502020204030204" pitchFamily="34" charset="0"/>
              </a:rPr>
              <a:t> </a:t>
            </a:r>
            <a:endParaRPr lang="en-GB" sz="3400" dirty="0">
              <a:latin typeface="Calibri" panose="020F0502020204030204" pitchFamily="34" charset="0"/>
              <a:ea typeface="Calibri" panose="020F0502020204030204" pitchFamily="34" charset="0"/>
              <a:cs typeface="Calibri" panose="020F0502020204030204" pitchFamily="34" charset="0"/>
            </a:endParaRPr>
          </a:p>
          <a:p>
            <a:pPr>
              <a:spcBef>
                <a:spcPts val="0"/>
              </a:spcBef>
              <a:buSzPts val="1000"/>
              <a:tabLst>
                <a:tab pos="342892" algn="l"/>
              </a:tabLst>
            </a:pPr>
            <a:r>
              <a:rPr lang="en-GB" sz="3400" dirty="0">
                <a:latin typeface="Calibri" panose="020F0502020204030204" pitchFamily="34" charset="0"/>
                <a:cs typeface="Calibri" panose="020F0502020204030204" pitchFamily="34" charset="0"/>
              </a:rPr>
              <a:t>Single use d</a:t>
            </a:r>
            <a:r>
              <a:rPr lang="en-GB" sz="3400" dirty="0">
                <a:effectLst/>
                <a:latin typeface="Calibri" panose="020F0502020204030204" pitchFamily="34" charset="0"/>
                <a:cs typeface="Calibri" panose="020F0502020204030204" pitchFamily="34" charset="0"/>
              </a:rPr>
              <a:t>isposable vapes are now the most popular product. Fewer than one in ten current vapers under 18 used disposable vapes in 2020, by 2022 it was over half, with Geek Bar and Elf Bar the most popular brands</a:t>
            </a:r>
          </a:p>
          <a:p>
            <a:pPr marL="0" indent="0">
              <a:spcBef>
                <a:spcPts val="0"/>
              </a:spcBef>
              <a:buNone/>
            </a:pPr>
            <a:br>
              <a:rPr lang="en-GB" sz="3400" dirty="0">
                <a:solidFill>
                  <a:srgbClr val="202020"/>
                </a:solidFill>
                <a:latin typeface="Calibri" panose="020F0502020204030204" pitchFamily="34" charset="0"/>
                <a:ea typeface="Calibri" panose="020F0502020204030204" pitchFamily="34" charset="0"/>
                <a:cs typeface="Calibri" panose="020F0502020204030204" pitchFamily="34" charset="0"/>
              </a:rPr>
            </a:br>
            <a:r>
              <a:rPr lang="en-GB" sz="3400" b="1" dirty="0">
                <a:solidFill>
                  <a:srgbClr val="202020"/>
                </a:solidFill>
                <a:latin typeface="Calibri" panose="020F0502020204030204" pitchFamily="34" charset="0"/>
                <a:ea typeface="Calibri" panose="020F0502020204030204" pitchFamily="34" charset="0"/>
                <a:cs typeface="Calibri" panose="020F0502020204030204" pitchFamily="34" charset="0"/>
              </a:rPr>
              <a:t>Sources of supply</a:t>
            </a:r>
            <a:r>
              <a:rPr lang="en-GB" sz="3400" dirty="0">
                <a:solidFill>
                  <a:srgbClr val="202020"/>
                </a:solidFill>
                <a:latin typeface="Calibri" panose="020F0502020204030204" pitchFamily="34" charset="0"/>
                <a:ea typeface="Calibri" panose="020F0502020204030204" pitchFamily="34" charset="0"/>
                <a:cs typeface="Calibri" panose="020F0502020204030204" pitchFamily="34" charset="0"/>
              </a:rPr>
              <a:t> </a:t>
            </a:r>
            <a:endParaRPr lang="en-GB" sz="3400" dirty="0">
              <a:latin typeface="Calibri" panose="020F0502020204030204" pitchFamily="34" charset="0"/>
              <a:ea typeface="Calibri" panose="020F0502020204030204" pitchFamily="34"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3400" dirty="0">
                <a:solidFill>
                  <a:srgbClr val="202020"/>
                </a:solidFill>
                <a:latin typeface="Calibri" panose="020F0502020204030204" pitchFamily="34" charset="0"/>
                <a:ea typeface="Times New Roman" panose="02020603050405020304" pitchFamily="18" charset="0"/>
                <a:cs typeface="Calibri" panose="020F0502020204030204" pitchFamily="34" charset="0"/>
              </a:rPr>
              <a:t>Despite it being illegal to sell vapes to under 18s, the most common source of supply for underage vapers is shops (47%)</a:t>
            </a:r>
            <a:endParaRPr lang="en-GB" sz="3400" dirty="0">
              <a:solidFill>
                <a:srgbClr val="20202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GB" sz="3400" dirty="0">
                <a:solidFill>
                  <a:srgbClr val="202020"/>
                </a:solidFill>
                <a:latin typeface="Calibri" panose="020F0502020204030204" pitchFamily="34" charset="0"/>
                <a:ea typeface="Calibri" panose="020F0502020204030204" pitchFamily="34" charset="0"/>
                <a:cs typeface="Calibri" panose="020F0502020204030204" pitchFamily="34" charset="0"/>
              </a:rPr>
              <a:t> </a:t>
            </a:r>
            <a:br>
              <a:rPr lang="en-GB" sz="3400" dirty="0">
                <a:solidFill>
                  <a:srgbClr val="202020"/>
                </a:solidFill>
                <a:latin typeface="Calibri" panose="020F0502020204030204" pitchFamily="34" charset="0"/>
                <a:ea typeface="Calibri" panose="020F0502020204030204" pitchFamily="34" charset="0"/>
                <a:cs typeface="Calibri" panose="020F0502020204030204" pitchFamily="34" charset="0"/>
              </a:rPr>
            </a:br>
            <a:r>
              <a:rPr lang="en-GB" sz="3400" b="1" dirty="0">
                <a:solidFill>
                  <a:srgbClr val="202020"/>
                </a:solidFill>
                <a:latin typeface="Calibri" panose="020F0502020204030204" pitchFamily="34" charset="0"/>
                <a:ea typeface="Calibri" panose="020F0502020204030204" pitchFamily="34" charset="0"/>
                <a:cs typeface="Calibri" panose="020F0502020204030204" pitchFamily="34" charset="0"/>
              </a:rPr>
              <a:t> Promotion of vapes</a:t>
            </a:r>
            <a:r>
              <a:rPr lang="en-GB" sz="3400" dirty="0">
                <a:solidFill>
                  <a:srgbClr val="202020"/>
                </a:solidFill>
                <a:latin typeface="Calibri" panose="020F0502020204030204" pitchFamily="34" charset="0"/>
                <a:ea typeface="Calibri" panose="020F0502020204030204" pitchFamily="34" charset="0"/>
                <a:cs typeface="Calibri" panose="020F0502020204030204" pitchFamily="34" charset="0"/>
              </a:rPr>
              <a:t> </a:t>
            </a:r>
            <a:endParaRPr lang="en-GB" sz="3400" dirty="0">
              <a:latin typeface="Calibri" panose="020F0502020204030204" pitchFamily="34" charset="0"/>
              <a:ea typeface="Calibri" panose="020F0502020204030204" pitchFamily="34"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3400" dirty="0">
                <a:solidFill>
                  <a:srgbClr val="202020"/>
                </a:solidFill>
                <a:latin typeface="Calibri" panose="020F0502020204030204" pitchFamily="34" charset="0"/>
                <a:ea typeface="Times New Roman" panose="02020603050405020304" pitchFamily="18" charset="0"/>
                <a:cs typeface="Calibri" panose="020F0502020204030204" pitchFamily="34" charset="0"/>
              </a:rPr>
              <a:t>Over half (56%) of 11-17 year olds reported being aware of e-cigarette promotion, most frequently in shops, or online (Tik Tok, then Instagram were the most frequently mentioned sources)</a:t>
            </a:r>
          </a:p>
          <a:p>
            <a:endParaRPr lang="en-GB" dirty="0"/>
          </a:p>
        </p:txBody>
      </p:sp>
      <p:pic>
        <p:nvPicPr>
          <p:cNvPr id="4" name="Picture 3" descr="Logo, company name&#10;&#10;Description automatically generated">
            <a:extLst>
              <a:ext uri="{FF2B5EF4-FFF2-40B4-BE49-F238E27FC236}">
                <a16:creationId xmlns:a16="http://schemas.microsoft.com/office/drawing/2014/main" id="{0ECC388F-711B-D4A7-4330-DF9741519EFA}"/>
              </a:ext>
            </a:extLst>
          </p:cNvPr>
          <p:cNvPicPr>
            <a:picLocks noChangeAspect="1"/>
          </p:cNvPicPr>
          <p:nvPr/>
        </p:nvPicPr>
        <p:blipFill>
          <a:blip r:embed="rId2"/>
          <a:stretch>
            <a:fillRect/>
          </a:stretch>
        </p:blipFill>
        <p:spPr>
          <a:xfrm>
            <a:off x="344854" y="208715"/>
            <a:ext cx="859536" cy="499872"/>
          </a:xfrm>
          <a:prstGeom prst="rect">
            <a:avLst/>
          </a:prstGeom>
        </p:spPr>
      </p:pic>
    </p:spTree>
    <p:extLst>
      <p:ext uri="{BB962C8B-B14F-4D97-AF65-F5344CB8AC3E}">
        <p14:creationId xmlns:p14="http://schemas.microsoft.com/office/powerpoint/2010/main" val="318644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What is vaping?</a:t>
            </a:r>
            <a:endParaRPr/>
          </a:p>
        </p:txBody>
      </p:sp>
      <p:sp>
        <p:nvSpPr>
          <p:cNvPr id="93" name="Google Shape;93;p3"/>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ts val="2400"/>
              <a:buChar char="•"/>
            </a:pPr>
            <a:r>
              <a:rPr lang="en-GB" dirty="0"/>
              <a:t>Vaping is the use of an electronic device to inhale vapour derived from a heated liquid. </a:t>
            </a:r>
            <a:endParaRPr dirty="0"/>
          </a:p>
          <a:p>
            <a:pPr marL="342900" lvl="0" indent="-342900" algn="l" rtl="0">
              <a:spcBef>
                <a:spcPts val="1200"/>
              </a:spcBef>
              <a:spcAft>
                <a:spcPts val="0"/>
              </a:spcAft>
              <a:buClr>
                <a:srgbClr val="595959"/>
              </a:buClr>
              <a:buSzPts val="2400"/>
              <a:buChar char="•"/>
            </a:pPr>
            <a:r>
              <a:rPr lang="en-GB" dirty="0"/>
              <a:t>The main ingredients are vegetable glycerine and propylene glycol, but most e-liquids also contain nicotine, which must be no more than 2% or 2 mg per ml, as well as small amounts of flavourings.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2358-8531-B5A9-C8DE-2A61714C0713}"/>
              </a:ext>
            </a:extLst>
          </p:cNvPr>
          <p:cNvSpPr>
            <a:spLocks noGrp="1"/>
          </p:cNvSpPr>
          <p:nvPr>
            <p:ph type="title"/>
          </p:nvPr>
        </p:nvSpPr>
        <p:spPr>
          <a:xfrm>
            <a:off x="693683" y="326091"/>
            <a:ext cx="7355342" cy="857250"/>
          </a:xfrm>
        </p:spPr>
        <p:txBody>
          <a:bodyPr>
            <a:normAutofit fontScale="90000"/>
          </a:bodyPr>
          <a:lstStyle/>
          <a:p>
            <a:r>
              <a:rPr lang="en-GB" b="1" i="0" dirty="0">
                <a:solidFill>
                  <a:srgbClr val="000000"/>
                </a:solidFill>
                <a:effectLst/>
                <a:latin typeface="Arial" panose="020B0604020202020204" pitchFamily="34" charset="0"/>
                <a:ea typeface="Cambria Math" panose="02040503050406030204" pitchFamily="18" charset="0"/>
                <a:cs typeface="Arial" panose="020B0604020202020204" pitchFamily="34" charset="0"/>
              </a:rPr>
              <a:t>What is a vape device?</a:t>
            </a:r>
            <a:br>
              <a:rPr lang="en-GB" b="1" i="0" dirty="0">
                <a:solidFill>
                  <a:srgbClr val="000000"/>
                </a:solidFill>
                <a:effectLst/>
                <a:latin typeface="Poppins" panose="00000500000000000000" pitchFamily="2" charset="0"/>
              </a:rPr>
            </a:br>
            <a:endParaRPr lang="en-GB" dirty="0"/>
          </a:p>
        </p:txBody>
      </p:sp>
      <p:sp>
        <p:nvSpPr>
          <p:cNvPr id="3" name="Content Placeholder 2">
            <a:extLst>
              <a:ext uri="{FF2B5EF4-FFF2-40B4-BE49-F238E27FC236}">
                <a16:creationId xmlns:a16="http://schemas.microsoft.com/office/drawing/2014/main" id="{EE50AE9A-C85E-E09C-84BC-1B4885B162D9}"/>
              </a:ext>
            </a:extLst>
          </p:cNvPr>
          <p:cNvSpPr>
            <a:spLocks noGrp="1"/>
          </p:cNvSpPr>
          <p:nvPr>
            <p:ph idx="1"/>
          </p:nvPr>
        </p:nvSpPr>
        <p:spPr>
          <a:xfrm>
            <a:off x="460504" y="903890"/>
            <a:ext cx="5139267" cy="2277137"/>
          </a:xfrm>
        </p:spPr>
        <p:txBody>
          <a:bodyPr>
            <a:noAutofit/>
          </a:bodyPr>
          <a:lstStyle/>
          <a:p>
            <a:pPr marL="0" indent="0" algn="l">
              <a:buNone/>
            </a:pPr>
            <a:r>
              <a:rPr lang="en-GB" sz="1200" b="0" i="0" dirty="0">
                <a:solidFill>
                  <a:srgbClr val="000000"/>
                </a:solidFill>
                <a:effectLst/>
                <a:latin typeface="Calibri" panose="020F0502020204030204" pitchFamily="34" charset="0"/>
                <a:cs typeface="Calibri" panose="020F0502020204030204" pitchFamily="34" charset="0"/>
              </a:rPr>
              <a:t>There are a variety of vape devices (which are also known as e-cigarettes). The names and type of devices keep </a:t>
            </a:r>
            <a:r>
              <a:rPr lang="en-GB" sz="1200" dirty="0">
                <a:solidFill>
                  <a:srgbClr val="000000"/>
                </a:solidFill>
                <a:latin typeface="Calibri" panose="020F0502020204030204" pitchFamily="34" charset="0"/>
                <a:cs typeface="Calibri" panose="020F0502020204030204" pitchFamily="34" charset="0"/>
              </a:rPr>
              <a:t>changing </a:t>
            </a:r>
            <a:r>
              <a:rPr lang="en-GB" sz="1200" b="0" i="0" dirty="0">
                <a:solidFill>
                  <a:srgbClr val="000000"/>
                </a:solidFill>
                <a:effectLst/>
                <a:latin typeface="Calibri" panose="020F0502020204030204" pitchFamily="34" charset="0"/>
                <a:cs typeface="Calibri" panose="020F0502020204030204" pitchFamily="34" charset="0"/>
              </a:rPr>
              <a:t>and new ones come on to the market frequently. Below are the main types of vapes currently available:</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vape bars shaped like a highlighter pen (usually single use and disposable but sometimes rechargeable and refillable with e-liquid capsules)</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compact pod devices shaped like a flash drive or pebble (either disposable, or rechargeable and refillable with e-liquid capsules)</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vape pens with a tank you fill with e-liquid, and a replaceable coil and rechargeable battery</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a:t>
            </a:r>
            <a:r>
              <a:rPr lang="en-GB" sz="1200" b="0" i="0" dirty="0" err="1">
                <a:solidFill>
                  <a:srgbClr val="000000"/>
                </a:solidFill>
                <a:effectLst/>
                <a:latin typeface="Calibri" panose="020F0502020204030204" pitchFamily="34" charset="0"/>
                <a:cs typeface="Calibri" panose="020F0502020204030204" pitchFamily="34" charset="0"/>
              </a:rPr>
              <a:t>cigalikes</a:t>
            </a:r>
            <a:r>
              <a:rPr lang="en-GB" sz="1200" b="0" i="0" dirty="0">
                <a:solidFill>
                  <a:srgbClr val="000000"/>
                </a:solidFill>
                <a:effectLst/>
                <a:latin typeface="Calibri" panose="020F0502020204030204" pitchFamily="34" charset="0"/>
                <a:cs typeface="Calibri" panose="020F0502020204030204" pitchFamily="34" charset="0"/>
              </a:rPr>
              <a:t>" designed to look like a cigarette (either disposable, or rechargeable and refillable with e-liquid capsules)</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customisable devices with variable power (these are more difficult to use and need more maintenance)</a:t>
            </a:r>
          </a:p>
          <a:p>
            <a:pPr marL="0" indent="0">
              <a:buNone/>
            </a:pPr>
            <a:r>
              <a:rPr lang="en-GB" sz="1200" dirty="0">
                <a:latin typeface="Calibri" panose="020F0502020204030204" pitchFamily="34" charset="0"/>
                <a:cs typeface="Calibri" panose="020F0502020204030204" pitchFamily="34" charset="0"/>
                <a:hlinkClick r:id="rId2"/>
              </a:rPr>
              <a:t>Vaping to quit smoking - Better Health - NHS (www.nhs.uk)</a:t>
            </a:r>
            <a:endParaRPr lang="en-GB" sz="1200" dirty="0">
              <a:latin typeface="Calibri" panose="020F0502020204030204" pitchFamily="34" charset="0"/>
              <a:cs typeface="Calibri" panose="020F0502020204030204" pitchFamily="34" charset="0"/>
            </a:endParaRPr>
          </a:p>
        </p:txBody>
      </p:sp>
      <p:pic>
        <p:nvPicPr>
          <p:cNvPr id="1026" name="Picture 2" descr="Guide to Disposable Vapes | Vape Superstore">
            <a:extLst>
              <a:ext uri="{FF2B5EF4-FFF2-40B4-BE49-F238E27FC236}">
                <a16:creationId xmlns:a16="http://schemas.microsoft.com/office/drawing/2014/main" id="{C62B3343-17A0-04E9-8FF9-45D957BD9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094" y="1183341"/>
            <a:ext cx="2652276" cy="1383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f Bar | Disposable E-Cigs &amp; Vape Pens | Pure E-Liquids">
            <a:extLst>
              <a:ext uri="{FF2B5EF4-FFF2-40B4-BE49-F238E27FC236}">
                <a16:creationId xmlns:a16="http://schemas.microsoft.com/office/drawing/2014/main" id="{5EBED393-D5B6-F58D-B315-A031E21AB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232" y="2915498"/>
            <a:ext cx="1428519" cy="14285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ape | Smokefree Norfolk">
            <a:extLst>
              <a:ext uri="{FF2B5EF4-FFF2-40B4-BE49-F238E27FC236}">
                <a16:creationId xmlns:a16="http://schemas.microsoft.com/office/drawing/2014/main" id="{356C07A6-43A6-C46D-0051-F4933CD93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778" y="2460563"/>
            <a:ext cx="1883454" cy="18834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57F9796F-530C-E692-2D17-20616C71271D}"/>
              </a:ext>
            </a:extLst>
          </p:cNvPr>
          <p:cNvPicPr>
            <a:picLocks noChangeAspect="1"/>
          </p:cNvPicPr>
          <p:nvPr/>
        </p:nvPicPr>
        <p:blipFill>
          <a:blip r:embed="rId6"/>
          <a:stretch>
            <a:fillRect/>
          </a:stretch>
        </p:blipFill>
        <p:spPr>
          <a:xfrm>
            <a:off x="372074" y="115119"/>
            <a:ext cx="859536" cy="499872"/>
          </a:xfrm>
          <a:prstGeom prst="rect">
            <a:avLst/>
          </a:prstGeom>
        </p:spPr>
      </p:pic>
    </p:spTree>
    <p:extLst>
      <p:ext uri="{BB962C8B-B14F-4D97-AF65-F5344CB8AC3E}">
        <p14:creationId xmlns:p14="http://schemas.microsoft.com/office/powerpoint/2010/main" val="138676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p:txBody>
          <a:bodyPr>
            <a:normAutofit fontScale="90000"/>
          </a:bodyPr>
          <a:lstStyle/>
          <a:p>
            <a:pPr lvl="0"/>
            <a:r>
              <a:rPr lang="en-GB" dirty="0"/>
              <a:t>How do nicotine vapes help smokers quit?</a:t>
            </a:r>
          </a:p>
        </p:txBody>
      </p:sp>
      <p:sp>
        <p:nvSpPr>
          <p:cNvPr id="106" name="Google Shape;106;p5"/>
          <p:cNvSpPr txBox="1">
            <a:spLocks noGrp="1"/>
          </p:cNvSpPr>
          <p:nvPr>
            <p:ph type="body" idx="1"/>
          </p:nvPr>
        </p:nvSpPr>
        <p:spPr/>
        <p:txBody>
          <a:bodyPr>
            <a:normAutofit fontScale="77500" lnSpcReduction="20000"/>
          </a:bodyPr>
          <a:lstStyle/>
          <a:p>
            <a:pPr lvl="0"/>
            <a:r>
              <a:rPr lang="en-GB" dirty="0"/>
              <a:t>Smoking delivers nicotine rapidly to the brain, which makes it highly addictive.</a:t>
            </a:r>
          </a:p>
          <a:p>
            <a:pPr lvl="0"/>
            <a:r>
              <a:rPr lang="en-GB" dirty="0"/>
              <a:t>Cravings for nicotine among those addicted can make people feel stressed, restless, irritable and unable to concentrate.</a:t>
            </a:r>
          </a:p>
          <a:p>
            <a:pPr lvl="0"/>
            <a:r>
              <a:rPr lang="en-GB" dirty="0"/>
              <a:t>Like nicotine patches and gum, vapes containing nicotine are a useful aid to quitting as they deal with the cravings smokers get when they try to stop.</a:t>
            </a:r>
          </a:p>
          <a:p>
            <a:pPr lvl="0"/>
            <a:r>
              <a:rPr lang="en-GB" dirty="0"/>
              <a:t>Nicotine vapes help smokers quit by replacing some of the nicotine they used to get from cigarettes and also by mimicking the hand-to-mouth action of smoking.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dirty="0"/>
              <a:t>How do nicotine vapes help smokers quit?</a:t>
            </a:r>
            <a:endParaRPr dirty="0"/>
          </a:p>
        </p:txBody>
      </p:sp>
      <p:sp>
        <p:nvSpPr>
          <p:cNvPr id="112" name="Google Shape;112;p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595959"/>
              </a:buClr>
              <a:buSzPct val="100000"/>
              <a:buChar char="•"/>
            </a:pPr>
            <a:r>
              <a:rPr lang="en-GB" dirty="0"/>
              <a:t>Nicotine replacement therapy such as gum and patches are licensed by the Medicines and Healthcare products Regulatory Agency for smoking cessation, not just by adults but also by children from age 12 upwards.</a:t>
            </a:r>
            <a:endParaRPr dirty="0"/>
          </a:p>
          <a:p>
            <a:pPr marL="342900" lvl="0" indent="-342900" algn="l" rtl="0">
              <a:spcBef>
                <a:spcPts val="1200"/>
              </a:spcBef>
              <a:spcAft>
                <a:spcPts val="0"/>
              </a:spcAft>
              <a:buClr>
                <a:srgbClr val="595959"/>
              </a:buClr>
              <a:buSzPct val="100000"/>
              <a:buChar char="•"/>
            </a:pPr>
            <a:r>
              <a:rPr lang="en-GB" dirty="0"/>
              <a:t>Nicotine vapes are not yet licensed as medicines but are proven effective and have become the most popular quitting aid for smokers in recent years. </a:t>
            </a:r>
          </a:p>
          <a:p>
            <a:pPr marL="342900" lvl="0" indent="-342900" algn="l" rtl="0">
              <a:spcBef>
                <a:spcPts val="1200"/>
              </a:spcBef>
              <a:spcAft>
                <a:spcPts val="0"/>
              </a:spcAft>
              <a:buClr>
                <a:srgbClr val="595959"/>
              </a:buClr>
              <a:buSzPct val="100000"/>
              <a:buChar char="•"/>
            </a:pPr>
            <a:r>
              <a:rPr lang="en-GB" dirty="0"/>
              <a:t>However, vapes are not for recommended non-smokers, particularly children.</a:t>
            </a:r>
            <a:endParaRPr dirty="0"/>
          </a:p>
          <a:p>
            <a:pPr marL="342900" lvl="0" indent="-201930" algn="l" rtl="0">
              <a:spcBef>
                <a:spcPts val="1200"/>
              </a:spcBef>
              <a:spcAft>
                <a:spcPts val="0"/>
              </a:spcAft>
              <a:buClr>
                <a:srgbClr val="595959"/>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169817" y="396448"/>
            <a:ext cx="539496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ts val="2400"/>
              <a:buFont typeface="Calibri"/>
              <a:buNone/>
            </a:pPr>
            <a:r>
              <a:rPr lang="en-GB" sz="2400" dirty="0"/>
              <a:t>What are the concerns with </a:t>
            </a:r>
            <a:br>
              <a:rPr lang="en-GB" sz="2400" dirty="0"/>
            </a:br>
            <a:r>
              <a:rPr lang="en-GB" sz="2400" dirty="0"/>
              <a:t>vaping and children and young people?</a:t>
            </a:r>
            <a:endParaRPr dirty="0"/>
          </a:p>
        </p:txBody>
      </p:sp>
      <p:sp>
        <p:nvSpPr>
          <p:cNvPr id="118" name="Google Shape;118;p7"/>
          <p:cNvSpPr txBox="1">
            <a:spLocks noGrp="1"/>
          </p:cNvSpPr>
          <p:nvPr>
            <p:ph type="body" idx="1"/>
          </p:nvPr>
        </p:nvSpPr>
        <p:spPr>
          <a:xfrm>
            <a:off x="169818" y="1439889"/>
            <a:ext cx="5394960" cy="28785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595959"/>
              </a:buClr>
              <a:buSzPct val="100000"/>
              <a:buChar char="•"/>
            </a:pPr>
            <a:r>
              <a:rPr lang="en-GB" dirty="0"/>
              <a:t>Most children and young people don’t vape or smoke. </a:t>
            </a:r>
            <a:endParaRPr dirty="0"/>
          </a:p>
          <a:p>
            <a:pPr marL="342900" lvl="0" indent="-342900" algn="l" rtl="0">
              <a:spcBef>
                <a:spcPts val="1200"/>
              </a:spcBef>
              <a:spcAft>
                <a:spcPts val="0"/>
              </a:spcAft>
              <a:buClr>
                <a:srgbClr val="595959"/>
              </a:buClr>
              <a:buSzPct val="100000"/>
              <a:buChar char="•"/>
            </a:pPr>
            <a:r>
              <a:rPr lang="en-GB" dirty="0"/>
              <a:t>However in 2022 the number of 11–17-year-olds in the UK using vapes and e-cigarettes rose to 7% compared to 4% in 2020. </a:t>
            </a:r>
            <a:endParaRPr dirty="0"/>
          </a:p>
          <a:p>
            <a:pPr marL="342900" lvl="0" indent="-342900" algn="l" rtl="0">
              <a:spcBef>
                <a:spcPts val="1200"/>
              </a:spcBef>
              <a:spcAft>
                <a:spcPts val="0"/>
              </a:spcAft>
              <a:buClr>
                <a:srgbClr val="595959"/>
              </a:buClr>
              <a:buSzPct val="100000"/>
              <a:buChar char="•"/>
            </a:pPr>
            <a:r>
              <a:rPr lang="en-GB" dirty="0"/>
              <a:t>Regular vaping is mainly confined to children who currently smoke or have done in the past. </a:t>
            </a:r>
            <a:endParaRPr dirty="0"/>
          </a:p>
          <a:p>
            <a:pPr marL="342900" lvl="0" indent="-342900" algn="l" rtl="0">
              <a:spcBef>
                <a:spcPts val="1200"/>
              </a:spcBef>
              <a:spcAft>
                <a:spcPts val="0"/>
              </a:spcAft>
              <a:buClr>
                <a:srgbClr val="595959"/>
              </a:buClr>
              <a:buSzPct val="100000"/>
              <a:buChar char="•"/>
            </a:pPr>
            <a:r>
              <a:rPr lang="en-GB" dirty="0"/>
              <a:t>The increase in youth vaping has coincided with the arrival on the UK market of a new category of cheap and attractive disposable vapes that have proven particularly popular with children and young people and have been promoted extensively on social media.</a:t>
            </a:r>
            <a:endParaRPr dirty="0"/>
          </a:p>
          <a:p>
            <a:pPr marL="342900" lvl="0" indent="-247650" algn="l" rtl="0">
              <a:spcBef>
                <a:spcPts val="1200"/>
              </a:spcBef>
              <a:spcAft>
                <a:spcPts val="0"/>
              </a:spcAft>
              <a:buClr>
                <a:srgbClr val="595959"/>
              </a:buClr>
              <a:buSzPct val="100000"/>
              <a:buNone/>
            </a:pPr>
            <a:endParaRPr dirty="0"/>
          </a:p>
        </p:txBody>
      </p:sp>
      <p:pic>
        <p:nvPicPr>
          <p:cNvPr id="119" name="Google Shape;119;p7" descr="Graphical user interface, website&#10;&#10;Description automatically generated"/>
          <p:cNvPicPr preferRelativeResize="0"/>
          <p:nvPr/>
        </p:nvPicPr>
        <p:blipFill rotWithShape="1">
          <a:blip r:embed="rId3">
            <a:alphaModFix/>
          </a:blip>
          <a:srcRect l="2206" r="2256" b="2"/>
          <a:stretch/>
        </p:blipFill>
        <p:spPr>
          <a:xfrm>
            <a:off x="5674469" y="10576"/>
            <a:ext cx="3469531" cy="51329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mokefree Sheffield">
      <a:dk1>
        <a:srgbClr val="000000"/>
      </a:dk1>
      <a:lt1>
        <a:srgbClr val="FFFFFF"/>
      </a:lt1>
      <a:dk2>
        <a:srgbClr val="004057"/>
      </a:dk2>
      <a:lt2>
        <a:srgbClr val="EEECE1"/>
      </a:lt2>
      <a:accent1>
        <a:srgbClr val="6C448D"/>
      </a:accent1>
      <a:accent2>
        <a:srgbClr val="AEC95E"/>
      </a:accent2>
      <a:accent3>
        <a:srgbClr val="2DBBEB"/>
      </a:accent3>
      <a:accent4>
        <a:srgbClr val="43589C"/>
      </a:accent4>
      <a:accent5>
        <a:srgbClr val="F09032"/>
      </a:accent5>
      <a:accent6>
        <a:srgbClr val="FBBF2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44546A"/>
    </a:dk2>
    <a:lt2>
      <a:srgbClr val="E7E6E6"/>
    </a:lt2>
    <a:accent1>
      <a:srgbClr val="F7971D"/>
    </a:accent1>
    <a:accent2>
      <a:srgbClr val="A5A5A5"/>
    </a:accent2>
    <a:accent3>
      <a:srgbClr val="FFFFFF"/>
    </a:accent3>
    <a:accent4>
      <a:srgbClr val="44546A"/>
    </a:accent4>
    <a:accent5>
      <a:srgbClr val="000000"/>
    </a:accent5>
    <a:accent6>
      <a:srgbClr val="5959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97b9275c-d820-43b6-b02b-98521d9711b8" xsi:nil="true"/>
    <Notes0 xmlns="18f28312-890e-45ef-9117-7554c6346974" xsi:nil="true"/>
    <CategoryDescription xmlns="http://schemas.microsoft.com/sharepoint.v3" xsi:nil="true"/>
    <lcf76f155ced4ddcb4097134ff3c332f xmlns="18f28312-890e-45ef-9117-7554c63469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6FB289735D514F865A238ED6B09241" ma:contentTypeVersion="24" ma:contentTypeDescription="Create a new document." ma:contentTypeScope="" ma:versionID="194429bf03984184f090330b38992151">
  <xsd:schema xmlns:xsd="http://www.w3.org/2001/XMLSchema" xmlns:xs="http://www.w3.org/2001/XMLSchema" xmlns:p="http://schemas.microsoft.com/office/2006/metadata/properties" xmlns:ns2="http://schemas.microsoft.com/sharepoint.v3" xmlns:ns3="18f28312-890e-45ef-9117-7554c6346974" xmlns:ns4="97b9275c-d820-43b6-b02b-98521d9711b8" xmlns:ns5="http://schemas.microsoft.com/sharepoint/v4" targetNamespace="http://schemas.microsoft.com/office/2006/metadata/properties" ma:root="true" ma:fieldsID="f8af1c45ac1994a70a357dba1f35d3a1" ns2:_="" ns3:_="" ns4:_="" ns5:_="">
    <xsd:import namespace="http://schemas.microsoft.com/sharepoint.v3"/>
    <xsd:import namespace="18f28312-890e-45ef-9117-7554c6346974"/>
    <xsd:import namespace="97b9275c-d820-43b6-b02b-98521d9711b8"/>
    <xsd:import namespace="http://schemas.microsoft.com/sharepoint/v4"/>
    <xsd:element name="properties">
      <xsd:complexType>
        <xsd:sequence>
          <xsd:element name="documentManagement">
            <xsd:complexType>
              <xsd:all>
                <xsd:element ref="ns2:CategoryDescription"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Notes0" minOccurs="0"/>
                <xsd:element ref="ns3:MediaLengthInSeconds" minOccurs="0"/>
                <xsd:element ref="ns5:IconOverlay"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f28312-890e-45ef-9117-7554c6346974"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Notes0" ma:index="21" nillable="true" ma:displayName="Notes" ma:internalName="Notes0">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ea54bfa-c754-41e3-b0e3-5b6fcaa026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b9275c-d820-43b6-b02b-98521d9711b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03b876b1-b538-4eb5-b564-19efa7acff07}" ma:internalName="TaxCatchAll" ma:showField="CatchAllData" ma:web="97b9275c-d820-43b6-b02b-98521d9711b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3D698-E00E-4186-8C0B-D02F4788A261}">
  <ds:schemaRefs>
    <ds:schemaRef ds:uri="http://schemas.microsoft.com/office/2006/metadata/properties"/>
    <ds:schemaRef ds:uri="http://schemas.microsoft.com/office/infopath/2007/PartnerControls"/>
    <ds:schemaRef ds:uri="http://schemas.microsoft.com/sharepoint/v4"/>
    <ds:schemaRef ds:uri="97b9275c-d820-43b6-b02b-98521d9711b8"/>
    <ds:schemaRef ds:uri="18f28312-890e-45ef-9117-7554c6346974"/>
    <ds:schemaRef ds:uri="http://schemas.microsoft.com/sharepoint.v3"/>
  </ds:schemaRefs>
</ds:datastoreItem>
</file>

<file path=customXml/itemProps2.xml><?xml version="1.0" encoding="utf-8"?>
<ds:datastoreItem xmlns:ds="http://schemas.openxmlformats.org/officeDocument/2006/customXml" ds:itemID="{F7DDCBA2-D0D1-4894-A47F-A9A762FCF5E2}">
  <ds:schemaRefs>
    <ds:schemaRef ds:uri="http://schemas.microsoft.com/sharepoint/v3/contenttype/forms"/>
  </ds:schemaRefs>
</ds:datastoreItem>
</file>

<file path=customXml/itemProps3.xml><?xml version="1.0" encoding="utf-8"?>
<ds:datastoreItem xmlns:ds="http://schemas.openxmlformats.org/officeDocument/2006/customXml" ds:itemID="{560D9568-E9D2-438A-A422-66DD1B836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f28312-890e-45ef-9117-7554c6346974"/>
    <ds:schemaRef ds:uri="97b9275c-d820-43b6-b02b-98521d9711b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855</TotalTime>
  <Words>2532</Words>
  <Application>Microsoft Office PowerPoint</Application>
  <PresentationFormat>On-screen Show (16:9)</PresentationFormat>
  <Paragraphs>163</Paragraphs>
  <Slides>33</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Helvetica</vt:lpstr>
      <vt:lpstr>Poppins</vt:lpstr>
      <vt:lpstr>Segoe UI</vt:lpstr>
      <vt:lpstr>Symbol</vt:lpstr>
      <vt:lpstr>Office Theme</vt:lpstr>
      <vt:lpstr>Vaping: The Facts Enabling young people to make informed decisions</vt:lpstr>
      <vt:lpstr>Teachers’ Toolkit</vt:lpstr>
      <vt:lpstr>ASH Smokefree GB youth survey on vaping prevalence among CYP: 2022</vt:lpstr>
      <vt:lpstr>ASH Smokefree GB youth survey on vaping prevalence among CYP: 2022</vt:lpstr>
      <vt:lpstr>What is vaping?</vt:lpstr>
      <vt:lpstr>What is a vape device? </vt:lpstr>
      <vt:lpstr>How do nicotine vapes help smokers quit?</vt:lpstr>
      <vt:lpstr>How do nicotine vapes help smokers quit?</vt:lpstr>
      <vt:lpstr>What are the concerns with  vaping and children and young people?</vt:lpstr>
      <vt:lpstr>Nicotine vapes and dependency  in Children and Young People </vt:lpstr>
      <vt:lpstr>Smoking vs vaping</vt:lpstr>
      <vt:lpstr>Vapes are not harmless</vt:lpstr>
      <vt:lpstr>Question!</vt:lpstr>
      <vt:lpstr>Reasons for vaping by smoking status</vt:lpstr>
      <vt:lpstr>Question!</vt:lpstr>
      <vt:lpstr>PowerPoint Presentation</vt:lpstr>
      <vt:lpstr>Question!</vt:lpstr>
      <vt:lpstr>11-17 year olds who had seen e-cigarettes promoted online, where did they see them?</vt:lpstr>
      <vt:lpstr>The law and vaping </vt:lpstr>
      <vt:lpstr>Regulation of vapes to protect health</vt:lpstr>
      <vt:lpstr>Regulation of vapes to protect health</vt:lpstr>
      <vt:lpstr>Advertising </vt:lpstr>
      <vt:lpstr>How much nicotine is there in vapes compared to cigarettes?</vt:lpstr>
      <vt:lpstr>How much nicotine is there in vapes compared to cigarettes?</vt:lpstr>
      <vt:lpstr>Diacetyl and Popcorn Lung</vt:lpstr>
      <vt:lpstr>How does vaping  harm the environment ?</vt:lpstr>
      <vt:lpstr>What about the impact of tobacco  on the environment?</vt:lpstr>
      <vt:lpstr>Impact of tobacco on the environment</vt:lpstr>
      <vt:lpstr>Our advice</vt:lpstr>
      <vt:lpstr>Debate and discussion</vt:lpstr>
      <vt:lpstr>Debate and discussion</vt:lpstr>
      <vt:lpstr>Debate and discussion</vt:lpstr>
      <vt:lpstr>Further reading and helpful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 The Facts</dc:title>
  <dc:creator>Dave Hunter</dc:creator>
  <cp:lastModifiedBy>Rowley , Hannah (SENIOR PUBLIC HEALTH OFFICER)</cp:lastModifiedBy>
  <cp:revision>7</cp:revision>
  <cp:lastPrinted>2023-02-08T09:53:04Z</cp:lastPrinted>
  <dcterms:created xsi:type="dcterms:W3CDTF">2018-04-19T12:55:10Z</dcterms:created>
  <dcterms:modified xsi:type="dcterms:W3CDTF">2023-03-01T10:47:10Z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2022-02-01T17:59:02Z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fa6443df-cb2a-4c3c-bc53-0fd963f9f2e9</vt:lpwstr>
  </property>
  <property fmtid="{D5CDD505-2E9C-101B-9397-08002B2CF9AE}" pid="8" name="MSIP_Label_c8588358-c3f1-4695-a290-e2f70d15689d_ContentBits">
    <vt:lpwstr>0</vt:lpwstr>
  </property>
  <property fmtid="{D5CDD505-2E9C-101B-9397-08002B2CF9AE}" pid="9" name="ContentTypeId">
    <vt:lpwstr>0x010100F76FB289735D514F865A238ED6B09241</vt:lpwstr>
  </property>
</Properties>
</file>